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62" r:id="rId4"/>
    <p:sldId id="329" r:id="rId5"/>
    <p:sldId id="318" r:id="rId6"/>
    <p:sldId id="282" r:id="rId7"/>
    <p:sldId id="319" r:id="rId8"/>
    <p:sldId id="297" r:id="rId9"/>
    <p:sldId id="320" r:id="rId10"/>
    <p:sldId id="322" r:id="rId11"/>
    <p:sldId id="323" r:id="rId12"/>
    <p:sldId id="324" r:id="rId13"/>
    <p:sldId id="325" r:id="rId14"/>
    <p:sldId id="326" r:id="rId15"/>
    <p:sldId id="327" r:id="rId16"/>
    <p:sldId id="330" r:id="rId17"/>
    <p:sldId id="298" r:id="rId18"/>
    <p:sldId id="321" r:id="rId19"/>
    <p:sldId id="299" r:id="rId20"/>
    <p:sldId id="300" r:id="rId21"/>
    <p:sldId id="301" r:id="rId22"/>
    <p:sldId id="302" r:id="rId23"/>
    <p:sldId id="303" r:id="rId24"/>
    <p:sldId id="304" r:id="rId25"/>
    <p:sldId id="305" r:id="rId26"/>
    <p:sldId id="306" r:id="rId27"/>
    <p:sldId id="317" r:id="rId28"/>
    <p:sldId id="274" r:id="rId29"/>
    <p:sldId id="29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8" d="100"/>
          <a:sy n="68" d="100"/>
        </p:scale>
        <p:origin x="-143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5C853-76C2-4079-98C4-5CD08860D44D}" type="datetimeFigureOut">
              <a:rPr lang="en-US" smtClean="0"/>
              <a:pPr/>
              <a:t>9/25/2021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5C853-76C2-4079-98C4-5CD08860D44D}" type="datetimeFigureOut">
              <a:rPr lang="en-US" smtClean="0"/>
              <a:pPr/>
              <a:t>9/25/2021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5C853-76C2-4079-98C4-5CD08860D44D}" type="datetimeFigureOut">
              <a:rPr lang="en-US" smtClean="0"/>
              <a:pPr/>
              <a:t>9/25/2021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5C853-76C2-4079-98C4-5CD08860D44D}" type="datetimeFigureOut">
              <a:rPr lang="en-US" smtClean="0"/>
              <a:pPr/>
              <a:t>9/25/2021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5C853-76C2-4079-98C4-5CD08860D44D}" type="datetimeFigureOut">
              <a:rPr lang="en-US" smtClean="0"/>
              <a:pPr/>
              <a:t>9/25/2021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9/25/2021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9/25/2021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5C853-76C2-4079-98C4-5CD08860D44D}" type="datetimeFigureOut">
              <a:rPr lang="en-US" smtClean="0"/>
              <a:pPr/>
              <a:t>9/25/2021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8B674-FDA7-4AF5-A5F2-A4FAEED92B3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s://forms.gle/Xqvykv5vfEi1zpyF7"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11" name="TextBox 10"/>
          <p:cNvSpPr txBox="1"/>
          <p:nvPr/>
        </p:nvSpPr>
        <p:spPr>
          <a:xfrm>
            <a:off x="685800" y="1143000"/>
            <a:ext cx="8077200" cy="1323439"/>
          </a:xfrm>
          <a:prstGeom prst="rect">
            <a:avLst/>
          </a:prstGeom>
          <a:noFill/>
        </p:spPr>
        <p:txBody>
          <a:bodyPr wrap="square" rtlCol="0">
            <a:spAutoFit/>
          </a:bodyPr>
          <a:lstStyle/>
          <a:p>
            <a:pPr algn="ctr"/>
            <a:r>
              <a:rPr lang="en-US" sz="4000" dirty="0" smtClean="0">
                <a:solidFill>
                  <a:schemeClr val="bg1"/>
                </a:solidFill>
                <a:latin typeface="Aharoni" pitchFamily="2" charset="-79"/>
                <a:cs typeface="Aharoni" pitchFamily="2" charset="-79"/>
              </a:rPr>
              <a:t>Welcome to all </a:t>
            </a:r>
          </a:p>
          <a:p>
            <a:pPr algn="ctr"/>
            <a:r>
              <a:rPr lang="en-US" sz="4000" dirty="0" smtClean="0">
                <a:solidFill>
                  <a:schemeClr val="bg1"/>
                </a:solidFill>
                <a:latin typeface="Aharoni" pitchFamily="2" charset="-79"/>
                <a:cs typeface="Aharoni" pitchFamily="2" charset="-79"/>
              </a:rPr>
              <a:t>for the MHRM Online lecture </a:t>
            </a:r>
            <a:endParaRPr lang="en-US" sz="4000" dirty="0">
              <a:solidFill>
                <a:schemeClr val="bg1"/>
              </a:solidFill>
              <a:latin typeface="Aharoni" pitchFamily="2" charset="-79"/>
              <a:cs typeface="Aharoni" pitchFamily="2" charset="-79"/>
            </a:endParaRPr>
          </a:p>
        </p:txBody>
      </p:sp>
      <p:sp>
        <p:nvSpPr>
          <p:cNvPr id="4" name="TextBox 3"/>
          <p:cNvSpPr txBox="1"/>
          <p:nvPr/>
        </p:nvSpPr>
        <p:spPr>
          <a:xfrm>
            <a:off x="4724400" y="4953000"/>
            <a:ext cx="4419600" cy="1569660"/>
          </a:xfrm>
          <a:prstGeom prst="rect">
            <a:avLst/>
          </a:prstGeom>
          <a:noFill/>
        </p:spPr>
        <p:txBody>
          <a:bodyPr wrap="square" rtlCol="0">
            <a:spAutoFit/>
          </a:bodyPr>
          <a:lstStyle/>
          <a:p>
            <a:r>
              <a:rPr lang="en-US" sz="3200" dirty="0" smtClean="0">
                <a:solidFill>
                  <a:schemeClr val="bg1"/>
                </a:solidFill>
                <a:latin typeface="Algerian" pitchFamily="82" charset="0"/>
              </a:rPr>
              <a:t>By </a:t>
            </a:r>
          </a:p>
          <a:p>
            <a:r>
              <a:rPr lang="en-US" sz="3200" dirty="0" smtClean="0">
                <a:solidFill>
                  <a:schemeClr val="bg1"/>
                </a:solidFill>
                <a:latin typeface="Algerian" pitchFamily="82" charset="0"/>
              </a:rPr>
              <a:t>D</a:t>
            </a:r>
            <a:r>
              <a:rPr lang="en-US" sz="3200" dirty="0" smtClean="0">
                <a:solidFill>
                  <a:schemeClr val="bg1"/>
                </a:solidFill>
                <a:latin typeface="Algerian" pitchFamily="82" charset="0"/>
              </a:rPr>
              <a:t>r</a:t>
            </a:r>
            <a:r>
              <a:rPr lang="en-US" sz="3200" dirty="0" smtClean="0">
                <a:solidFill>
                  <a:schemeClr val="bg1"/>
                </a:solidFill>
                <a:latin typeface="Algerian" pitchFamily="82" charset="0"/>
              </a:rPr>
              <a:t>. Dhiraj Ovhal </a:t>
            </a:r>
          </a:p>
          <a:p>
            <a:r>
              <a:rPr lang="en-US" sz="3200" dirty="0" smtClean="0">
                <a:solidFill>
                  <a:schemeClr val="bg1"/>
                </a:solidFill>
                <a:latin typeface="Algerian" pitchFamily="82" charset="0"/>
              </a:rPr>
              <a:t>HOD of Commerce  </a:t>
            </a:r>
            <a:endParaRPr lang="en-US" sz="3200" dirty="0">
              <a:solidFill>
                <a:schemeClr val="bg1"/>
              </a:solidFill>
              <a:latin typeface="Algerian"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4" name="TextBox 3"/>
          <p:cNvSpPr txBox="1"/>
          <p:nvPr/>
        </p:nvSpPr>
        <p:spPr>
          <a:xfrm>
            <a:off x="685800" y="2514600"/>
            <a:ext cx="7620000" cy="230832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dirty="0" smtClean="0"/>
              <a:t>2.Less Risks : </a:t>
            </a:r>
          </a:p>
          <a:p>
            <a:r>
              <a:rPr lang="en-US" sz="2400" dirty="0" smtClean="0"/>
              <a:t>There may be less risks as the marketing is done to a very small  segment of the market. For example, the risk of loss technological changes or changes in fashion may be lower</a:t>
            </a:r>
            <a:br>
              <a:rPr lang="en-US" sz="2400" dirty="0" smtClean="0"/>
            </a:br>
            <a:r>
              <a:rPr lang="en-US" sz="2400" dirty="0" smtClean="0"/>
              <a:t/>
            </a:r>
            <a:br>
              <a:rPr lang="en-US" sz="2400" dirty="0" smtClean="0"/>
            </a:b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4" name="TextBox 3"/>
          <p:cNvSpPr txBox="1"/>
          <p:nvPr/>
        </p:nvSpPr>
        <p:spPr>
          <a:xfrm>
            <a:off x="685800" y="2514600"/>
            <a:ext cx="7620000" cy="2677656"/>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dirty="0" smtClean="0"/>
              <a:t>3.Higher Profits: </a:t>
            </a:r>
          </a:p>
          <a:p>
            <a:r>
              <a:rPr lang="en-US" sz="2400" dirty="0" smtClean="0"/>
              <a:t>Niche marketing may generate higher profits per unit sold because of lower operating costs in terms of advertising and other expenses. However, it is to be noted that companies also make losses. For instance, </a:t>
            </a:r>
            <a:r>
              <a:rPr lang="en-US" sz="2400" dirty="0" err="1" smtClean="0"/>
              <a:t>Bugatti</a:t>
            </a:r>
            <a:r>
              <a:rPr lang="en-US" sz="2400" dirty="0" smtClean="0"/>
              <a:t> International that sells </a:t>
            </a:r>
            <a:r>
              <a:rPr lang="en-US" sz="2400" dirty="0" err="1" smtClean="0"/>
              <a:t>Veyron</a:t>
            </a:r>
            <a:r>
              <a:rPr lang="en-US" sz="2400" dirty="0" smtClean="0"/>
              <a:t> Car - second most expensive in the world - makes losses.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4" name="TextBox 3"/>
          <p:cNvSpPr txBox="1"/>
          <p:nvPr/>
        </p:nvSpPr>
        <p:spPr>
          <a:xfrm>
            <a:off x="685800" y="2514600"/>
            <a:ext cx="7620000" cy="230832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b="1" dirty="0" smtClean="0"/>
              <a:t>4.Brand Loyalty : </a:t>
            </a:r>
          </a:p>
          <a:p>
            <a:r>
              <a:rPr lang="en-US" sz="2400" b="1" dirty="0" smtClean="0"/>
              <a:t>Customers may become brand loyal. The customers may continue to repeat the purchases of the same brand and they may even recommend it to their friends and others.</a:t>
            </a:r>
            <a:endParaRPr lang="en-US" sz="2400" dirty="0" smtClean="0"/>
          </a:p>
          <a:p>
            <a:r>
              <a:rPr lang="en-US" sz="2400" dirty="0" smtClean="0"/>
              <a:t/>
            </a:r>
            <a:br>
              <a:rPr lang="en-US" sz="2400" dirty="0" smtClean="0"/>
            </a:b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4" name="TextBox 3"/>
          <p:cNvSpPr txBox="1"/>
          <p:nvPr/>
        </p:nvSpPr>
        <p:spPr>
          <a:xfrm>
            <a:off x="685800" y="2514600"/>
            <a:ext cx="7620000" cy="193899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dirty="0" smtClean="0"/>
              <a:t>5. Corporate Image:</a:t>
            </a:r>
          </a:p>
          <a:p>
            <a:r>
              <a:rPr lang="en-US" sz="2400" b="1" dirty="0" smtClean="0"/>
              <a:t>The niche marketer can earn name and reputation in the market. For instance, companies like Rolex Watches, Rolls Royce, etc. </a:t>
            </a:r>
            <a:r>
              <a:rPr lang="en-US" sz="2400" dirty="0" smtClean="0"/>
              <a:t>command a lot of goodwill.</a:t>
            </a:r>
            <a:br>
              <a:rPr lang="en-US" sz="2400" dirty="0" smtClean="0"/>
            </a:b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4" name="TextBox 3"/>
          <p:cNvSpPr txBox="1"/>
          <p:nvPr/>
        </p:nvSpPr>
        <p:spPr>
          <a:xfrm>
            <a:off x="685800" y="2514600"/>
            <a:ext cx="7620000" cy="2677656"/>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b="1" dirty="0" smtClean="0"/>
              <a:t>6. Competitive Advantage :</a:t>
            </a:r>
          </a:p>
          <a:p>
            <a:r>
              <a:rPr lang="en-US" sz="2400" b="1" dirty="0" smtClean="0"/>
              <a:t> Niche marketers normally face less competition in the market </a:t>
            </a:r>
            <a:r>
              <a:rPr lang="en-US" sz="2400" dirty="0" smtClean="0"/>
              <a:t>as they deal with a specific product for a small segment of the  market . Competitors may  like to enter the market due to lower volume of sales.</a:t>
            </a:r>
          </a:p>
          <a:p>
            <a:r>
              <a:rPr lang="en-US" sz="2400" dirty="0" smtClean="0"/>
              <a:t/>
            </a:r>
            <a:br>
              <a:rPr lang="en-US" sz="2400" dirty="0" smtClean="0"/>
            </a:b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4" name="TextBox 3"/>
          <p:cNvSpPr txBox="1"/>
          <p:nvPr/>
        </p:nvSpPr>
        <p:spPr>
          <a:xfrm>
            <a:off x="685800" y="2514600"/>
            <a:ext cx="7620000" cy="2677656"/>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dirty="0" smtClean="0"/>
              <a:t>7. Customer Satisfaction: </a:t>
            </a:r>
          </a:p>
          <a:p>
            <a:r>
              <a:rPr lang="en-US" sz="2400" dirty="0" smtClean="0"/>
              <a:t>Niche marketing generates customer satisfaction. This is because, the marketer gets first hand information about customers and  accordingly designs the product to meet the </a:t>
            </a:r>
            <a:r>
              <a:rPr lang="en-US" sz="2400" i="1" dirty="0" smtClean="0"/>
              <a:t>expectations </a:t>
            </a:r>
            <a:r>
              <a:rPr lang="en-US" sz="2400" dirty="0" smtClean="0"/>
              <a:t>of niche customers</a:t>
            </a:r>
          </a:p>
          <a:p>
            <a:r>
              <a:rPr lang="en-US" sz="2400" dirty="0" smtClean="0"/>
              <a:t/>
            </a:r>
            <a:br>
              <a:rPr lang="en-US" sz="2400" dirty="0" smtClean="0"/>
            </a:b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6" name="TextBox 5"/>
          <p:cNvSpPr txBox="1"/>
          <p:nvPr/>
        </p:nvSpPr>
        <p:spPr>
          <a:xfrm>
            <a:off x="533400" y="1371600"/>
            <a:ext cx="7696200" cy="1200329"/>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dirty="0" smtClean="0"/>
              <a:t>Q.5. Rural Marketing It is also called Village marketing .70 % population lives in rural areas. More than 93 crore population in villages. Total number of village 6,40,000. </a:t>
            </a:r>
            <a:endParaRPr lang="en-US" sz="2400" b="1"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6" name="TextBox 5"/>
          <p:cNvSpPr txBox="1"/>
          <p:nvPr/>
        </p:nvSpPr>
        <p:spPr>
          <a:xfrm>
            <a:off x="533400" y="304800"/>
            <a:ext cx="7696200" cy="138499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sz="2800" b="1" dirty="0" smtClean="0"/>
              <a:t>Features of rural marketing:- </a:t>
            </a:r>
          </a:p>
          <a:p>
            <a:endParaRPr lang="en-US" sz="2800" b="1" dirty="0" smtClean="0"/>
          </a:p>
          <a:p>
            <a:pPr algn="ctr"/>
            <a:r>
              <a:rPr lang="en-US" sz="2800" b="1" dirty="0" smtClean="0"/>
              <a:t>S 2             AGM                    L 3. </a:t>
            </a:r>
            <a:endParaRPr lang="en-US" sz="2800" b="1" dirty="0">
              <a:solidFill>
                <a:schemeClr val="bg1"/>
              </a:solidFill>
              <a:latin typeface="Aharoni" pitchFamily="2" charset="-79"/>
              <a:cs typeface="Aharoni" pitchFamily="2" charset="-79"/>
            </a:endParaRPr>
          </a:p>
        </p:txBody>
      </p:sp>
      <p:sp>
        <p:nvSpPr>
          <p:cNvPr id="4" name="TextBox 3"/>
          <p:cNvSpPr txBox="1"/>
          <p:nvPr/>
        </p:nvSpPr>
        <p:spPr>
          <a:xfrm>
            <a:off x="838200" y="2514600"/>
            <a:ext cx="7772400" cy="4031873"/>
          </a:xfrm>
          <a:prstGeom prst="rect">
            <a:avLst/>
          </a:prstGeom>
          <a:solidFill>
            <a:schemeClr val="accent2"/>
          </a:solidFill>
        </p:spPr>
        <p:txBody>
          <a:bodyPr wrap="square" rtlCol="0">
            <a:spAutoFit/>
          </a:bodyPr>
          <a:lstStyle/>
          <a:p>
            <a:pPr marL="342900" indent="-342900">
              <a:buFont typeface="+mj-lt"/>
              <a:buAutoNum type="arabicPeriod"/>
            </a:pPr>
            <a:r>
              <a:rPr lang="en-US" sz="3200" dirty="0" smtClean="0">
                <a:latin typeface="Adobe Garamond Pro Bold" pitchFamily="18" charset="0"/>
              </a:rPr>
              <a:t>Scattered nature of Indian Market </a:t>
            </a:r>
          </a:p>
          <a:p>
            <a:pPr marL="342900" indent="-342900">
              <a:buFont typeface="+mj-lt"/>
              <a:buAutoNum type="arabicPeriod"/>
            </a:pPr>
            <a:r>
              <a:rPr lang="en-US" sz="3200" dirty="0" smtClean="0">
                <a:latin typeface="Adobe Garamond Pro Bold" pitchFamily="18" charset="0"/>
              </a:rPr>
              <a:t>Size of Rural Market </a:t>
            </a:r>
          </a:p>
          <a:p>
            <a:pPr marL="342900" indent="-342900">
              <a:buFont typeface="+mj-lt"/>
              <a:buAutoNum type="arabicPeriod"/>
            </a:pPr>
            <a:r>
              <a:rPr lang="en-US" sz="3200" dirty="0" smtClean="0">
                <a:latin typeface="Adobe Garamond Pro Bold" pitchFamily="18" charset="0"/>
              </a:rPr>
              <a:t>Awareness </a:t>
            </a:r>
          </a:p>
          <a:p>
            <a:pPr marL="342900" indent="-342900">
              <a:buFont typeface="+mj-lt"/>
              <a:buAutoNum type="arabicPeriod"/>
            </a:pPr>
            <a:r>
              <a:rPr lang="en-US" sz="3200" dirty="0" smtClean="0">
                <a:latin typeface="Adobe Garamond Pro Bold" pitchFamily="18" charset="0"/>
              </a:rPr>
              <a:t>Growth of certain products </a:t>
            </a:r>
          </a:p>
          <a:p>
            <a:pPr marL="342900" indent="-342900">
              <a:buFont typeface="+mj-lt"/>
              <a:buAutoNum type="arabicPeriod"/>
            </a:pPr>
            <a:r>
              <a:rPr lang="en-US" sz="3200" dirty="0" smtClean="0">
                <a:latin typeface="Adobe Garamond Pro Bold" pitchFamily="18" charset="0"/>
              </a:rPr>
              <a:t>Mode of payment</a:t>
            </a:r>
          </a:p>
          <a:p>
            <a:pPr marL="342900" indent="-342900">
              <a:buFont typeface="+mj-lt"/>
              <a:buAutoNum type="arabicPeriod"/>
            </a:pPr>
            <a:r>
              <a:rPr lang="en-US" sz="3200" dirty="0" smtClean="0">
                <a:latin typeface="Adobe Garamond Pro Bold" pitchFamily="18" charset="0"/>
              </a:rPr>
              <a:t> Leaders’ opinions</a:t>
            </a:r>
          </a:p>
          <a:p>
            <a:pPr marL="342900" indent="-342900">
              <a:buFont typeface="+mj-lt"/>
              <a:buAutoNum type="arabicPeriod"/>
            </a:pPr>
            <a:r>
              <a:rPr lang="en-US" sz="3200" dirty="0" smtClean="0">
                <a:latin typeface="Adobe Garamond Pro Bold" pitchFamily="18" charset="0"/>
              </a:rPr>
              <a:t> Life style</a:t>
            </a:r>
          </a:p>
          <a:p>
            <a:pPr marL="342900" indent="-342900">
              <a:buFont typeface="+mj-lt"/>
              <a:buAutoNum type="arabicPeriod"/>
            </a:pPr>
            <a:r>
              <a:rPr lang="en-US" sz="3200" dirty="0" smtClean="0">
                <a:latin typeface="Adobe Garamond Pro Bold" pitchFamily="18" charset="0"/>
              </a:rPr>
              <a:t> Literacy level</a:t>
            </a:r>
            <a:endParaRPr lang="en-US" sz="3200" dirty="0">
              <a:latin typeface="Adobe Garamond Pro Bol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6" name="TextBox 5"/>
          <p:cNvSpPr txBox="1"/>
          <p:nvPr/>
        </p:nvSpPr>
        <p:spPr>
          <a:xfrm>
            <a:off x="533400" y="304800"/>
            <a:ext cx="8153400" cy="4893647"/>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dirty="0" smtClean="0"/>
              <a:t>Q.6 Strategy for Rural Marketing </a:t>
            </a:r>
          </a:p>
          <a:p>
            <a:r>
              <a:rPr lang="en-US" sz="2400" dirty="0" smtClean="0"/>
              <a:t>1.Communication strategy </a:t>
            </a:r>
          </a:p>
          <a:p>
            <a:r>
              <a:rPr lang="en-US" sz="2400" dirty="0" smtClean="0"/>
              <a:t>2.Distribution strategy </a:t>
            </a:r>
          </a:p>
          <a:p>
            <a:r>
              <a:rPr lang="en-US" sz="2400" dirty="0" smtClean="0"/>
              <a:t>3.Warehousing strategy </a:t>
            </a:r>
          </a:p>
          <a:p>
            <a:r>
              <a:rPr lang="en-US" sz="2400" dirty="0" smtClean="0"/>
              <a:t>4.Sales force management </a:t>
            </a:r>
          </a:p>
          <a:p>
            <a:r>
              <a:rPr lang="en-US" sz="2400" dirty="0" smtClean="0"/>
              <a:t>                                                                                           S 2 </a:t>
            </a:r>
          </a:p>
          <a:p>
            <a:r>
              <a:rPr lang="en-US" sz="2400" dirty="0" smtClean="0"/>
              <a:t>5.Sales promotion strategy </a:t>
            </a:r>
          </a:p>
          <a:p>
            <a:r>
              <a:rPr lang="en-US" sz="2400" dirty="0" smtClean="0"/>
              <a:t>6.Product strategy </a:t>
            </a:r>
          </a:p>
          <a:p>
            <a:r>
              <a:rPr lang="en-US" sz="2400" dirty="0" smtClean="0"/>
              <a:t>7.Price strategy </a:t>
            </a:r>
          </a:p>
          <a:p>
            <a:r>
              <a:rPr lang="en-US" sz="2400" dirty="0" smtClean="0"/>
              <a:t>8.Place strategy </a:t>
            </a:r>
          </a:p>
          <a:p>
            <a:r>
              <a:rPr lang="en-US" sz="2400" dirty="0" smtClean="0"/>
              <a:t>                                                                                           P 5 </a:t>
            </a:r>
          </a:p>
          <a:p>
            <a:r>
              <a:rPr lang="en-US" sz="2400" dirty="0" smtClean="0"/>
              <a:t>9.Promotion strategy</a:t>
            </a:r>
          </a:p>
          <a:p>
            <a:r>
              <a:rPr lang="en-US" sz="2400" dirty="0" smtClean="0"/>
              <a:t>10.Packaging strategy </a:t>
            </a:r>
            <a:endParaRPr lang="en-US" sz="2400" b="1" dirty="0">
              <a:solidFill>
                <a:schemeClr val="bg1"/>
              </a:solidFill>
              <a:latin typeface="Aharoni" pitchFamily="2" charset="-79"/>
              <a:cs typeface="Aharoni" pitchFamily="2" charset="-79"/>
            </a:endParaRPr>
          </a:p>
        </p:txBody>
      </p:sp>
      <p:sp>
        <p:nvSpPr>
          <p:cNvPr id="4" name="Right Brace 3"/>
          <p:cNvSpPr/>
          <p:nvPr/>
        </p:nvSpPr>
        <p:spPr>
          <a:xfrm>
            <a:off x="4191000" y="2133600"/>
            <a:ext cx="2209800" cy="609600"/>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5" name="Right Brace 4"/>
          <p:cNvSpPr/>
          <p:nvPr/>
        </p:nvSpPr>
        <p:spPr>
          <a:xfrm>
            <a:off x="4038600" y="3124200"/>
            <a:ext cx="2286000" cy="1981200"/>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3"/>
          <a:stretch>
            <a:fillRect/>
          </a:stretch>
        </p:blipFill>
        <p:spPr>
          <a:xfrm>
            <a:off x="0" y="1"/>
            <a:ext cx="9144000" cy="6857999"/>
          </a:xfrm>
        </p:spPr>
      </p:pic>
      <p:sp>
        <p:nvSpPr>
          <p:cNvPr id="11" name="TextBox 10"/>
          <p:cNvSpPr txBox="1"/>
          <p:nvPr/>
        </p:nvSpPr>
        <p:spPr>
          <a:xfrm>
            <a:off x="914400" y="1143000"/>
            <a:ext cx="7848600" cy="1938992"/>
          </a:xfrm>
          <a:prstGeom prst="rect">
            <a:avLst/>
          </a:prstGeom>
          <a:solidFill>
            <a:schemeClr val="accent2">
              <a:lumMod val="50000"/>
            </a:schemeClr>
          </a:solidFill>
        </p:spPr>
        <p:txBody>
          <a:bodyPr wrap="square" rtlCol="0">
            <a:spAutoFit/>
          </a:bodyPr>
          <a:lstStyle/>
          <a:p>
            <a:pPr algn="ctr"/>
            <a:endParaRPr lang="en-US" sz="4000" dirty="0" smtClean="0">
              <a:solidFill>
                <a:schemeClr val="bg1"/>
              </a:solidFill>
              <a:latin typeface="+mj-lt"/>
              <a:cs typeface="Aharoni" pitchFamily="2" charset="-79"/>
            </a:endParaRPr>
          </a:p>
          <a:p>
            <a:pPr algn="ctr"/>
            <a:r>
              <a:rPr lang="en-US" sz="4000" dirty="0" smtClean="0">
                <a:solidFill>
                  <a:schemeClr val="bg1"/>
                </a:solidFill>
                <a:latin typeface="Aharoni" pitchFamily="2" charset="-79"/>
                <a:cs typeface="Aharoni" pitchFamily="2" charset="-79"/>
              </a:rPr>
              <a:t>Chapter no </a:t>
            </a:r>
            <a:r>
              <a:rPr lang="en-US" sz="4000" dirty="0" smtClean="0">
                <a:solidFill>
                  <a:schemeClr val="bg1"/>
                </a:solidFill>
                <a:latin typeface="+mj-lt"/>
                <a:cs typeface="Aharoni" pitchFamily="2" charset="-79"/>
              </a:rPr>
              <a:t>4 </a:t>
            </a:r>
            <a:endParaRPr lang="en-US" sz="4000" dirty="0" smtClean="0">
              <a:solidFill>
                <a:schemeClr val="bg1"/>
              </a:solidFill>
              <a:latin typeface="+mj-lt"/>
              <a:cs typeface="Aharoni" pitchFamily="2" charset="-79"/>
            </a:endParaRPr>
          </a:p>
          <a:p>
            <a:pPr algn="ctr"/>
            <a:r>
              <a:rPr lang="en-US" sz="4000" dirty="0" smtClean="0">
                <a:solidFill>
                  <a:schemeClr val="bg1"/>
                </a:solidFill>
                <a:latin typeface="Aharoni" pitchFamily="2" charset="-79"/>
                <a:cs typeface="Aharoni" pitchFamily="2" charset="-79"/>
              </a:rPr>
              <a:t>Key </a:t>
            </a:r>
            <a:r>
              <a:rPr lang="en-US" sz="4000" dirty="0" smtClean="0">
                <a:solidFill>
                  <a:schemeClr val="bg1"/>
                </a:solidFill>
                <a:latin typeface="Aharoni" pitchFamily="2" charset="-79"/>
                <a:cs typeface="Aharoni" pitchFamily="2" charset="-79"/>
              </a:rPr>
              <a:t>Marketing </a:t>
            </a:r>
            <a:r>
              <a:rPr lang="en-US" sz="4000" dirty="0" smtClean="0">
                <a:solidFill>
                  <a:schemeClr val="bg1"/>
                </a:solidFill>
                <a:latin typeface="Aharoni" pitchFamily="2" charset="-79"/>
                <a:cs typeface="Aharoni" pitchFamily="2" charset="-79"/>
              </a:rPr>
              <a:t>Dimensions </a:t>
            </a:r>
            <a:endParaRPr lang="en-US" sz="40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6" name="TextBox 5"/>
          <p:cNvSpPr txBox="1"/>
          <p:nvPr/>
        </p:nvSpPr>
        <p:spPr>
          <a:xfrm>
            <a:off x="533400" y="304800"/>
            <a:ext cx="7696200" cy="156966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marL="514350" indent="-514350"/>
            <a:r>
              <a:rPr lang="en-US" sz="2400" dirty="0" smtClean="0"/>
              <a:t>Q.7 Digital Marketing:- It is called as Digital marketing and online marketing. It was first used in 1990.It makes use of Smart phones, digital boards, tablet, computer, laptop, 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6" name="TextBox 5"/>
          <p:cNvSpPr txBox="1"/>
          <p:nvPr/>
        </p:nvSpPr>
        <p:spPr>
          <a:xfrm>
            <a:off x="533400" y="304800"/>
            <a:ext cx="7696200" cy="46166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marL="514350" indent="-514350"/>
            <a:r>
              <a:rPr lang="en-US" sz="2400" dirty="0" smtClean="0"/>
              <a:t>Forms or types of digital marketing</a:t>
            </a:r>
            <a:endParaRPr lang="en-US" sz="2400" b="1" dirty="0">
              <a:solidFill>
                <a:schemeClr val="bg1"/>
              </a:solidFill>
              <a:latin typeface="Aharoni" pitchFamily="2" charset="-79"/>
              <a:cs typeface="Aharoni" pitchFamily="2" charset="-79"/>
            </a:endParaRPr>
          </a:p>
        </p:txBody>
      </p:sp>
      <p:sp>
        <p:nvSpPr>
          <p:cNvPr id="4" name="TextBox 3"/>
          <p:cNvSpPr txBox="1"/>
          <p:nvPr/>
        </p:nvSpPr>
        <p:spPr>
          <a:xfrm>
            <a:off x="685800" y="1219200"/>
            <a:ext cx="8001000" cy="452431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2400" dirty="0" smtClean="0">
                <a:latin typeface="Adobe Garamond Pro Bold" pitchFamily="18" charset="0"/>
              </a:rPr>
              <a:t>Internet marketing:- online marketing. B2B,B2C,C2C,C2B</a:t>
            </a:r>
          </a:p>
          <a:p>
            <a:r>
              <a:rPr lang="en-US" sz="2400" dirty="0" smtClean="0">
                <a:latin typeface="Adobe Garamond Pro Bold" pitchFamily="18" charset="0"/>
              </a:rPr>
              <a:t> 1. Social Media marketing:- use of social platform </a:t>
            </a:r>
            <a:r>
              <a:rPr lang="en-US" sz="2400" dirty="0" err="1" smtClean="0">
                <a:latin typeface="Adobe Garamond Pro Bold" pitchFamily="18" charset="0"/>
              </a:rPr>
              <a:t>Whatsaap</a:t>
            </a:r>
            <a:r>
              <a:rPr lang="en-US" sz="2400" dirty="0" smtClean="0">
                <a:latin typeface="Adobe Garamond Pro Bold" pitchFamily="18" charset="0"/>
              </a:rPr>
              <a:t>, Face-book, etc.</a:t>
            </a:r>
          </a:p>
          <a:p>
            <a:r>
              <a:rPr lang="en-US" sz="2400" dirty="0" smtClean="0">
                <a:latin typeface="Adobe Garamond Pro Bold" pitchFamily="18" charset="0"/>
              </a:rPr>
              <a:t> 2. Viral marketing:-strategy focus on spreading information &amp; opinions about products </a:t>
            </a:r>
          </a:p>
          <a:p>
            <a:pPr marL="457200" indent="-457200"/>
            <a:r>
              <a:rPr lang="en-US" sz="2400" dirty="0" smtClean="0">
                <a:latin typeface="Adobe Garamond Pro Bold" pitchFamily="18" charset="0"/>
              </a:rPr>
              <a:t>                                          Inbound telemarketing : receive call</a:t>
            </a:r>
          </a:p>
          <a:p>
            <a:pPr marL="457200" indent="-457200">
              <a:buAutoNum type="arabicPeriod" startAt="3"/>
            </a:pPr>
            <a:endParaRPr lang="en-US" sz="2400" dirty="0" smtClean="0">
              <a:latin typeface="Adobe Garamond Pro Bold" pitchFamily="18" charset="0"/>
            </a:endParaRPr>
          </a:p>
          <a:p>
            <a:pPr marL="457200" indent="-457200">
              <a:buAutoNum type="arabicPeriod" startAt="3"/>
            </a:pPr>
            <a:r>
              <a:rPr lang="en-US" sz="2400" dirty="0" smtClean="0">
                <a:latin typeface="Adobe Garamond Pro Bold" pitchFamily="18" charset="0"/>
              </a:rPr>
              <a:t>Tele marketing</a:t>
            </a:r>
          </a:p>
          <a:p>
            <a:r>
              <a:rPr lang="en-US" sz="2400" dirty="0" smtClean="0">
                <a:latin typeface="Adobe Garamond Pro Bold" pitchFamily="18" charset="0"/>
              </a:rPr>
              <a:t>                                          Outbound Marketing : Make call</a:t>
            </a:r>
          </a:p>
          <a:p>
            <a:endParaRPr lang="en-US" sz="2400" dirty="0" smtClean="0">
              <a:latin typeface="Adobe Garamond Pro Bold" pitchFamily="18" charset="0"/>
            </a:endParaRPr>
          </a:p>
          <a:p>
            <a:endParaRPr lang="en-US" sz="2400" dirty="0" smtClean="0">
              <a:latin typeface="Adobe Garamond Pro Bold" pitchFamily="18" charset="0"/>
            </a:endParaRPr>
          </a:p>
          <a:p>
            <a:r>
              <a:rPr lang="en-US" sz="2400" dirty="0" smtClean="0">
                <a:latin typeface="Adobe Garamond Pro Bold" pitchFamily="18" charset="0"/>
              </a:rPr>
              <a:t> 5. Mobile Marketing:- It includes SMS , Direct Call</a:t>
            </a:r>
            <a:endParaRPr lang="en-US" sz="2400" dirty="0">
              <a:latin typeface="Adobe Garamond Pro Bold" pitchFamily="18" charset="0"/>
            </a:endParaRPr>
          </a:p>
        </p:txBody>
      </p:sp>
      <p:cxnSp>
        <p:nvCxnSpPr>
          <p:cNvPr id="9" name="Straight Arrow Connector 8"/>
          <p:cNvCxnSpPr/>
          <p:nvPr/>
        </p:nvCxnSpPr>
        <p:spPr>
          <a:xfrm flipV="1">
            <a:off x="3124200" y="3429000"/>
            <a:ext cx="609600" cy="5334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2" name="Straight Arrow Connector 11"/>
          <p:cNvCxnSpPr/>
          <p:nvPr/>
        </p:nvCxnSpPr>
        <p:spPr>
          <a:xfrm>
            <a:off x="3124200" y="4038600"/>
            <a:ext cx="609600" cy="3048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115"/>
            <a:ext cx="9144000" cy="6856885"/>
          </a:xfrm>
        </p:spPr>
      </p:pic>
      <p:sp>
        <p:nvSpPr>
          <p:cNvPr id="6" name="TextBox 5"/>
          <p:cNvSpPr txBox="1"/>
          <p:nvPr/>
        </p:nvSpPr>
        <p:spPr>
          <a:xfrm>
            <a:off x="533400" y="304800"/>
            <a:ext cx="7696200" cy="46166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dirty="0" smtClean="0"/>
              <a:t>Q.8. Trends in digital Marketing</a:t>
            </a:r>
          </a:p>
        </p:txBody>
      </p:sp>
      <p:sp>
        <p:nvSpPr>
          <p:cNvPr id="4" name="TextBox 3"/>
          <p:cNvSpPr txBox="1"/>
          <p:nvPr/>
        </p:nvSpPr>
        <p:spPr>
          <a:xfrm>
            <a:off x="914400" y="1295400"/>
            <a:ext cx="7696200" cy="3970318"/>
          </a:xfrm>
          <a:prstGeom prst="rect">
            <a:avLst/>
          </a:prstGeom>
          <a:solidFill>
            <a:schemeClr val="accent2"/>
          </a:solidFill>
        </p:spPr>
        <p:txBody>
          <a:bodyPr wrap="square" rtlCol="0">
            <a:spAutoFit/>
          </a:bodyPr>
          <a:lstStyle/>
          <a:p>
            <a:pPr marL="342900" indent="-342900">
              <a:buAutoNum type="arabicPeriod"/>
            </a:pPr>
            <a:r>
              <a:rPr lang="en-US" sz="2800" dirty="0" smtClean="0">
                <a:solidFill>
                  <a:schemeClr val="bg1"/>
                </a:solidFill>
                <a:latin typeface="Adobe Garamond Pro Bold" pitchFamily="18" charset="0"/>
              </a:rPr>
              <a:t>Artificial Intelligence </a:t>
            </a:r>
          </a:p>
          <a:p>
            <a:pPr marL="342900" indent="-342900">
              <a:buAutoNum type="arabicPeriod"/>
            </a:pPr>
            <a:r>
              <a:rPr lang="en-US" sz="2800" dirty="0" smtClean="0">
                <a:solidFill>
                  <a:schemeClr val="bg1"/>
                </a:solidFill>
                <a:latin typeface="Adobe Garamond Pro Bold" pitchFamily="18" charset="0"/>
              </a:rPr>
              <a:t>Customer experience</a:t>
            </a:r>
          </a:p>
          <a:p>
            <a:pPr marL="342900" indent="-342900">
              <a:buAutoNum type="arabicPeriod"/>
            </a:pPr>
            <a:r>
              <a:rPr lang="en-US" sz="2800" dirty="0" smtClean="0">
                <a:solidFill>
                  <a:schemeClr val="bg1"/>
                </a:solidFill>
                <a:latin typeface="Adobe Garamond Pro Bold" pitchFamily="18" charset="0"/>
              </a:rPr>
              <a:t> Multichannel marketing </a:t>
            </a:r>
          </a:p>
          <a:p>
            <a:pPr marL="342900" indent="-342900">
              <a:buAutoNum type="arabicPeriod"/>
            </a:pPr>
            <a:r>
              <a:rPr lang="en-US" sz="2800" dirty="0" smtClean="0">
                <a:solidFill>
                  <a:schemeClr val="bg1"/>
                </a:solidFill>
                <a:latin typeface="Adobe Garamond Pro Bold" pitchFamily="18" charset="0"/>
              </a:rPr>
              <a:t>Social Media :- </a:t>
            </a:r>
            <a:r>
              <a:rPr lang="en-US" sz="2800" dirty="0" err="1" smtClean="0">
                <a:solidFill>
                  <a:schemeClr val="bg1"/>
                </a:solidFill>
                <a:latin typeface="Adobe Garamond Pro Bold" pitchFamily="18" charset="0"/>
              </a:rPr>
              <a:t>Whatsapp</a:t>
            </a:r>
            <a:r>
              <a:rPr lang="en-US" sz="2800" dirty="0" smtClean="0">
                <a:solidFill>
                  <a:schemeClr val="bg1"/>
                </a:solidFill>
                <a:latin typeface="Adobe Garamond Pro Bold" pitchFamily="18" charset="0"/>
              </a:rPr>
              <a:t>, Face book,</a:t>
            </a:r>
          </a:p>
          <a:p>
            <a:pPr marL="342900" indent="-342900">
              <a:buAutoNum type="arabicPeriod"/>
            </a:pPr>
            <a:r>
              <a:rPr lang="en-US" sz="2800" dirty="0" smtClean="0">
                <a:solidFill>
                  <a:schemeClr val="bg1"/>
                </a:solidFill>
                <a:latin typeface="Adobe Garamond Pro Bold" pitchFamily="18" charset="0"/>
              </a:rPr>
              <a:t> Augmented realties :- </a:t>
            </a:r>
            <a:r>
              <a:rPr lang="en-US" sz="2800" dirty="0" err="1" smtClean="0">
                <a:solidFill>
                  <a:schemeClr val="bg1"/>
                </a:solidFill>
                <a:latin typeface="Adobe Garamond Pro Bold" pitchFamily="18" charset="0"/>
              </a:rPr>
              <a:t>Pokeman</a:t>
            </a:r>
            <a:r>
              <a:rPr lang="en-US" sz="2800" dirty="0" smtClean="0">
                <a:solidFill>
                  <a:schemeClr val="bg1"/>
                </a:solidFill>
                <a:latin typeface="Adobe Garamond Pro Bold" pitchFamily="18" charset="0"/>
              </a:rPr>
              <a:t> go—video game</a:t>
            </a:r>
          </a:p>
          <a:p>
            <a:pPr marL="342900" indent="-342900">
              <a:buAutoNum type="arabicPeriod"/>
            </a:pPr>
            <a:r>
              <a:rPr lang="en-US" sz="2800" dirty="0" smtClean="0">
                <a:solidFill>
                  <a:schemeClr val="bg1"/>
                </a:solidFill>
                <a:latin typeface="Adobe Garamond Pro Bold" pitchFamily="18" charset="0"/>
              </a:rPr>
              <a:t>  Growing importance of Video- </a:t>
            </a:r>
            <a:r>
              <a:rPr lang="en-US" sz="2800" dirty="0" err="1" smtClean="0">
                <a:solidFill>
                  <a:schemeClr val="bg1"/>
                </a:solidFill>
                <a:latin typeface="Adobe Garamond Pro Bold" pitchFamily="18" charset="0"/>
              </a:rPr>
              <a:t>Tiktok</a:t>
            </a:r>
            <a:r>
              <a:rPr lang="en-US" sz="2800" dirty="0" smtClean="0">
                <a:solidFill>
                  <a:schemeClr val="bg1"/>
                </a:solidFill>
                <a:latin typeface="Adobe Garamond Pro Bold" pitchFamily="18" charset="0"/>
              </a:rPr>
              <a:t> Video </a:t>
            </a:r>
          </a:p>
          <a:p>
            <a:pPr marL="342900" indent="-342900">
              <a:buAutoNum type="arabicPeriod"/>
            </a:pPr>
            <a:r>
              <a:rPr lang="en-US" sz="2800" dirty="0" smtClean="0">
                <a:solidFill>
                  <a:schemeClr val="bg1"/>
                </a:solidFill>
                <a:latin typeface="Adobe Garamond Pro Bold" pitchFamily="18" charset="0"/>
              </a:rPr>
              <a:t>Personal branding by celebrities : </a:t>
            </a:r>
            <a:r>
              <a:rPr lang="en-US" sz="2800" dirty="0" err="1" smtClean="0">
                <a:solidFill>
                  <a:schemeClr val="bg1"/>
                </a:solidFill>
                <a:latin typeface="Adobe Garamond Pro Bold" pitchFamily="18" charset="0"/>
              </a:rPr>
              <a:t>Shilpa</a:t>
            </a:r>
            <a:r>
              <a:rPr lang="en-US" sz="2800" dirty="0" smtClean="0">
                <a:solidFill>
                  <a:schemeClr val="bg1"/>
                </a:solidFill>
                <a:latin typeface="Adobe Garamond Pro Bold" pitchFamily="18" charset="0"/>
              </a:rPr>
              <a:t> </a:t>
            </a:r>
            <a:r>
              <a:rPr lang="en-US" sz="2800" dirty="0" err="1" smtClean="0">
                <a:solidFill>
                  <a:schemeClr val="bg1"/>
                </a:solidFill>
                <a:latin typeface="Adobe Garamond Pro Bold" pitchFamily="18" charset="0"/>
              </a:rPr>
              <a:t>Shetty</a:t>
            </a:r>
            <a:r>
              <a:rPr lang="en-US" sz="2800" dirty="0" smtClean="0">
                <a:solidFill>
                  <a:schemeClr val="bg1"/>
                </a:solidFill>
                <a:latin typeface="Adobe Garamond Pro Bold" pitchFamily="18" charset="0"/>
              </a:rPr>
              <a:t>- Yoga and Mediation </a:t>
            </a:r>
          </a:p>
          <a:p>
            <a:pPr marL="342900" indent="-342900">
              <a:buAutoNum type="arabicPeriod"/>
            </a:pPr>
            <a:r>
              <a:rPr lang="en-US" sz="2800" dirty="0" smtClean="0">
                <a:solidFill>
                  <a:schemeClr val="bg1"/>
                </a:solidFill>
                <a:latin typeface="Adobe Garamond Pro Bold" pitchFamily="18" charset="0"/>
              </a:rPr>
              <a:t>Story telling</a:t>
            </a:r>
            <a:endParaRPr lang="en-US" sz="2800" dirty="0">
              <a:solidFill>
                <a:schemeClr val="bg1"/>
              </a:solidFill>
              <a:latin typeface="Adobe Garamond Pro Bol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6" name="TextBox 5"/>
          <p:cNvSpPr txBox="1"/>
          <p:nvPr/>
        </p:nvSpPr>
        <p:spPr>
          <a:xfrm>
            <a:off x="533400" y="304800"/>
            <a:ext cx="7696200" cy="1200329"/>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marL="514350" indent="-514350"/>
            <a:r>
              <a:rPr lang="en-US" sz="2400" dirty="0" smtClean="0"/>
              <a:t>Q.9 Green Marketing:- AMA defines “Green marketing is the marketing of products that are presumed to be environmentally safe or friendly”</a:t>
            </a:r>
          </a:p>
        </p:txBody>
      </p:sp>
      <p:sp>
        <p:nvSpPr>
          <p:cNvPr id="4" name="TextBox 3"/>
          <p:cNvSpPr txBox="1"/>
          <p:nvPr/>
        </p:nvSpPr>
        <p:spPr>
          <a:xfrm>
            <a:off x="609600" y="1828800"/>
            <a:ext cx="8077200" cy="4708981"/>
          </a:xfrm>
          <a:prstGeom prst="rect">
            <a:avLst/>
          </a:prstGeom>
          <a:solidFill>
            <a:schemeClr val="accent2"/>
          </a:solidFill>
        </p:spPr>
        <p:txBody>
          <a:bodyPr wrap="square" rtlCol="0">
            <a:spAutoFit/>
          </a:bodyPr>
          <a:lstStyle/>
          <a:p>
            <a:r>
              <a:rPr lang="en-US" sz="2400" dirty="0" smtClean="0">
                <a:solidFill>
                  <a:schemeClr val="bg1"/>
                </a:solidFill>
                <a:latin typeface="Adobe Garamond Pro Bold" pitchFamily="18" charset="0"/>
              </a:rPr>
              <a:t>Importance of green marketing:-</a:t>
            </a:r>
          </a:p>
          <a:p>
            <a:endParaRPr lang="en-US" sz="2400" dirty="0" smtClean="0">
              <a:solidFill>
                <a:schemeClr val="bg1"/>
              </a:solidFill>
              <a:latin typeface="Adobe Garamond Pro Bold" pitchFamily="18" charset="0"/>
            </a:endParaRPr>
          </a:p>
          <a:p>
            <a:endParaRPr lang="en-US" sz="2400" dirty="0" smtClean="0">
              <a:solidFill>
                <a:schemeClr val="bg1"/>
              </a:solidFill>
              <a:latin typeface="Adobe Garamond Pro Bold" pitchFamily="18" charset="0"/>
            </a:endParaRPr>
          </a:p>
          <a:p>
            <a:pPr marL="342900" indent="-342900">
              <a:buFont typeface="+mj-lt"/>
              <a:buAutoNum type="arabicPeriod"/>
            </a:pPr>
            <a:r>
              <a:rPr lang="en-US" sz="2400" dirty="0" smtClean="0">
                <a:solidFill>
                  <a:schemeClr val="bg1"/>
                </a:solidFill>
                <a:latin typeface="Adobe Garamond Pro Bold" pitchFamily="18" charset="0"/>
              </a:rPr>
              <a:t>Safe / protection Environment</a:t>
            </a:r>
          </a:p>
          <a:p>
            <a:pPr marL="342900" indent="-342900">
              <a:buFont typeface="+mj-lt"/>
              <a:buAutoNum type="arabicPeriod"/>
            </a:pPr>
            <a:r>
              <a:rPr lang="en-US" sz="2400" dirty="0" smtClean="0">
                <a:solidFill>
                  <a:schemeClr val="bg1"/>
                </a:solidFill>
                <a:latin typeface="Adobe Garamond Pro Bold" pitchFamily="18" charset="0"/>
              </a:rPr>
              <a:t> Public health</a:t>
            </a:r>
          </a:p>
          <a:p>
            <a:pPr marL="342900" indent="-342900"/>
            <a:endParaRPr lang="en-US" sz="2400" dirty="0" smtClean="0">
              <a:solidFill>
                <a:schemeClr val="bg1"/>
              </a:solidFill>
              <a:latin typeface="Adobe Garamond Pro Bold" pitchFamily="18" charset="0"/>
            </a:endParaRPr>
          </a:p>
          <a:p>
            <a:pPr marL="342900" indent="-342900">
              <a:buFont typeface="+mj-lt"/>
              <a:buAutoNum type="arabicPeriod"/>
            </a:pPr>
            <a:r>
              <a:rPr lang="en-US" sz="2400" dirty="0" smtClean="0">
                <a:solidFill>
                  <a:schemeClr val="bg1"/>
                </a:solidFill>
                <a:latin typeface="Adobe Garamond Pro Bold" pitchFamily="18" charset="0"/>
              </a:rPr>
              <a:t> Corporate image</a:t>
            </a:r>
          </a:p>
          <a:p>
            <a:pPr marL="342900" indent="-342900">
              <a:buFont typeface="+mj-lt"/>
              <a:buAutoNum type="arabicPeriod"/>
            </a:pPr>
            <a:r>
              <a:rPr lang="en-US" sz="2400" dirty="0" smtClean="0">
                <a:solidFill>
                  <a:schemeClr val="bg1"/>
                </a:solidFill>
                <a:latin typeface="Adobe Garamond Pro Bold" pitchFamily="18" charset="0"/>
              </a:rPr>
              <a:t> Competitive advantages</a:t>
            </a:r>
          </a:p>
          <a:p>
            <a:pPr marL="342900" indent="-342900">
              <a:buFont typeface="+mj-lt"/>
              <a:buAutoNum type="arabicPeriod"/>
            </a:pPr>
            <a:r>
              <a:rPr lang="en-US" sz="2400" dirty="0" smtClean="0">
                <a:solidFill>
                  <a:schemeClr val="bg1"/>
                </a:solidFill>
                <a:latin typeface="Adobe Garamond Pro Bold" pitchFamily="18" charset="0"/>
              </a:rPr>
              <a:t>  CRM                                                                              C5</a:t>
            </a:r>
          </a:p>
          <a:p>
            <a:pPr marL="342900" indent="-342900">
              <a:buFont typeface="+mj-lt"/>
              <a:buAutoNum type="arabicPeriod"/>
            </a:pPr>
            <a:r>
              <a:rPr lang="en-US" sz="2400" dirty="0" smtClean="0">
                <a:solidFill>
                  <a:schemeClr val="bg1"/>
                </a:solidFill>
                <a:latin typeface="Adobe Garamond Pro Bold" pitchFamily="18" charset="0"/>
              </a:rPr>
              <a:t> Consumer education </a:t>
            </a:r>
          </a:p>
          <a:p>
            <a:pPr marL="342900" indent="-342900">
              <a:buFont typeface="+mj-lt"/>
              <a:buAutoNum type="arabicPeriod"/>
            </a:pPr>
            <a:r>
              <a:rPr lang="en-US" sz="2400" dirty="0" smtClean="0">
                <a:solidFill>
                  <a:schemeClr val="bg1"/>
                </a:solidFill>
                <a:latin typeface="Adobe Garamond Pro Bold" pitchFamily="18" charset="0"/>
              </a:rPr>
              <a:t>Consumer behaviour </a:t>
            </a:r>
          </a:p>
          <a:p>
            <a:endParaRPr lang="en-US" dirty="0" smtClean="0"/>
          </a:p>
          <a:p>
            <a:endParaRPr lang="en-US" dirty="0"/>
          </a:p>
        </p:txBody>
      </p:sp>
      <p:sp>
        <p:nvSpPr>
          <p:cNvPr id="5" name="Right Brace 4"/>
          <p:cNvSpPr/>
          <p:nvPr/>
        </p:nvSpPr>
        <p:spPr>
          <a:xfrm>
            <a:off x="4724400" y="3962400"/>
            <a:ext cx="2514600" cy="1905000"/>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6" name="TextBox 5"/>
          <p:cNvSpPr txBox="1"/>
          <p:nvPr/>
        </p:nvSpPr>
        <p:spPr>
          <a:xfrm>
            <a:off x="533400" y="304800"/>
            <a:ext cx="7696200" cy="830997"/>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marL="514350" indent="-514350"/>
            <a:r>
              <a:rPr lang="en-US" sz="2400" dirty="0" smtClean="0"/>
              <a:t>Q.10 Challenges are faced by the Marketing Manager under the 21st Century</a:t>
            </a:r>
            <a:r>
              <a:rPr lang="en-US" sz="2400" dirty="0" smtClean="0">
                <a:solidFill>
                  <a:schemeClr val="tx1"/>
                </a:solidFill>
              </a:rPr>
              <a:t> </a:t>
            </a:r>
            <a:endParaRPr lang="en-US" sz="2400" b="1" dirty="0">
              <a:solidFill>
                <a:schemeClr val="bg1"/>
              </a:solidFill>
              <a:latin typeface="Aharoni" pitchFamily="2" charset="-79"/>
              <a:cs typeface="Aharoni" pitchFamily="2" charset="-79"/>
            </a:endParaRPr>
          </a:p>
        </p:txBody>
      </p:sp>
      <p:sp>
        <p:nvSpPr>
          <p:cNvPr id="4" name="TextBox 3"/>
          <p:cNvSpPr txBox="1"/>
          <p:nvPr/>
        </p:nvSpPr>
        <p:spPr>
          <a:xfrm>
            <a:off x="1066800" y="2057400"/>
            <a:ext cx="7315200" cy="3539430"/>
          </a:xfrm>
          <a:prstGeom prst="rect">
            <a:avLst/>
          </a:prstGeom>
          <a:solidFill>
            <a:schemeClr val="accent2"/>
          </a:solidFill>
        </p:spPr>
        <p:txBody>
          <a:bodyPr wrap="square" rtlCol="0">
            <a:spAutoFit/>
          </a:bodyPr>
          <a:lstStyle/>
          <a:p>
            <a:r>
              <a:rPr lang="en-US" sz="3200" dirty="0" smtClean="0">
                <a:solidFill>
                  <a:schemeClr val="bg1"/>
                </a:solidFill>
                <a:latin typeface="Adobe Garamond Pro Bold" pitchFamily="18" charset="0"/>
              </a:rPr>
              <a:t>1.Challenges of Global marketing :- China products threats </a:t>
            </a:r>
          </a:p>
          <a:p>
            <a:r>
              <a:rPr lang="en-US" sz="3200" dirty="0" smtClean="0">
                <a:solidFill>
                  <a:schemeClr val="bg1"/>
                </a:solidFill>
                <a:latin typeface="Adobe Garamond Pro Bold" pitchFamily="18" charset="0"/>
              </a:rPr>
              <a:t>2. Challenges of compress product life cycle:- Tata </a:t>
            </a:r>
            <a:r>
              <a:rPr lang="en-US" sz="3200" dirty="0" err="1" smtClean="0">
                <a:solidFill>
                  <a:schemeClr val="bg1"/>
                </a:solidFill>
                <a:latin typeface="Adobe Garamond Pro Bold" pitchFamily="18" charset="0"/>
              </a:rPr>
              <a:t>Nano</a:t>
            </a:r>
            <a:r>
              <a:rPr lang="en-US" sz="3200" dirty="0" smtClean="0">
                <a:solidFill>
                  <a:schemeClr val="bg1"/>
                </a:solidFill>
                <a:latin typeface="Adobe Garamond Pro Bold" pitchFamily="18" charset="0"/>
              </a:rPr>
              <a:t>—short life cycle </a:t>
            </a:r>
          </a:p>
          <a:p>
            <a:r>
              <a:rPr lang="en-US" sz="3200" dirty="0" smtClean="0">
                <a:solidFill>
                  <a:schemeClr val="bg1"/>
                </a:solidFill>
                <a:latin typeface="Adobe Garamond Pro Bold" pitchFamily="18" charset="0"/>
              </a:rPr>
              <a:t>3. Customer awareness</a:t>
            </a:r>
          </a:p>
          <a:p>
            <a:r>
              <a:rPr lang="en-US" sz="3200" dirty="0" smtClean="0">
                <a:solidFill>
                  <a:schemeClr val="bg1"/>
                </a:solidFill>
                <a:latin typeface="Adobe Garamond Pro Bold" pitchFamily="18" charset="0"/>
              </a:rPr>
              <a:t> 4. Challenges of technological booms </a:t>
            </a:r>
          </a:p>
          <a:p>
            <a:r>
              <a:rPr lang="en-US" sz="3200" dirty="0" smtClean="0">
                <a:solidFill>
                  <a:schemeClr val="bg1"/>
                </a:solidFill>
                <a:latin typeface="Adobe Garamond Pro Bold" pitchFamily="18" charset="0"/>
              </a:rPr>
              <a:t>5. Emergence of Social media </a:t>
            </a:r>
            <a:endParaRPr lang="en-US" sz="3200" dirty="0">
              <a:solidFill>
                <a:schemeClr val="bg1"/>
              </a:solidFill>
              <a:latin typeface="Adobe Garamond Pro Bol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6" name="TextBox 5"/>
          <p:cNvSpPr txBox="1"/>
          <p:nvPr/>
        </p:nvSpPr>
        <p:spPr>
          <a:xfrm>
            <a:off x="533400" y="304800"/>
            <a:ext cx="7696200" cy="46166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dirty="0" smtClean="0"/>
              <a:t>Q.11 Career in Marketing</a:t>
            </a:r>
          </a:p>
        </p:txBody>
      </p:sp>
      <p:sp>
        <p:nvSpPr>
          <p:cNvPr id="4" name="TextBox 3"/>
          <p:cNvSpPr txBox="1"/>
          <p:nvPr/>
        </p:nvSpPr>
        <p:spPr>
          <a:xfrm>
            <a:off x="838200" y="1447800"/>
            <a:ext cx="7467600" cy="4401205"/>
          </a:xfrm>
          <a:prstGeom prst="rect">
            <a:avLst/>
          </a:prstGeom>
          <a:solidFill>
            <a:schemeClr val="accent2"/>
          </a:solidFill>
        </p:spPr>
        <p:txBody>
          <a:bodyPr wrap="square" rtlCol="0">
            <a:spAutoFit/>
          </a:bodyPr>
          <a:lstStyle/>
          <a:p>
            <a:pPr marL="342900" indent="-342900">
              <a:buFont typeface="+mj-lt"/>
              <a:buAutoNum type="arabicPeriod"/>
            </a:pPr>
            <a:r>
              <a:rPr lang="en-US" sz="2800" dirty="0" smtClean="0">
                <a:solidFill>
                  <a:schemeClr val="bg1"/>
                </a:solidFill>
                <a:latin typeface="Adobe Garamond Pro Bold" pitchFamily="18" charset="0"/>
              </a:rPr>
              <a:t>Marketing manager-</a:t>
            </a:r>
          </a:p>
          <a:p>
            <a:pPr marL="342900" indent="-342900">
              <a:buFont typeface="+mj-lt"/>
              <a:buAutoNum type="arabicPeriod"/>
            </a:pPr>
            <a:r>
              <a:rPr lang="en-US" sz="2800" dirty="0" smtClean="0">
                <a:solidFill>
                  <a:schemeClr val="bg1"/>
                </a:solidFill>
                <a:latin typeface="Adobe Garamond Pro Bold" pitchFamily="18" charset="0"/>
              </a:rPr>
              <a:t>Advertising manager</a:t>
            </a:r>
          </a:p>
          <a:p>
            <a:pPr marL="342900" indent="-342900">
              <a:buFont typeface="+mj-lt"/>
              <a:buAutoNum type="arabicPeriod"/>
            </a:pPr>
            <a:r>
              <a:rPr lang="en-US" sz="2800" dirty="0" smtClean="0">
                <a:solidFill>
                  <a:schemeClr val="bg1"/>
                </a:solidFill>
                <a:latin typeface="Adobe Garamond Pro Bold" pitchFamily="18" charset="0"/>
              </a:rPr>
              <a:t>-MIS </a:t>
            </a:r>
          </a:p>
          <a:p>
            <a:pPr marL="342900" indent="-342900">
              <a:buFont typeface="+mj-lt"/>
              <a:buAutoNum type="arabicPeriod"/>
            </a:pPr>
            <a:r>
              <a:rPr lang="en-US" sz="2800" dirty="0" smtClean="0">
                <a:solidFill>
                  <a:schemeClr val="bg1"/>
                </a:solidFill>
                <a:latin typeface="Adobe Garamond Pro Bold" pitchFamily="18" charset="0"/>
              </a:rPr>
              <a:t>Sales promotion manager-</a:t>
            </a:r>
          </a:p>
          <a:p>
            <a:pPr marL="342900" indent="-342900">
              <a:buFont typeface="+mj-lt"/>
              <a:buAutoNum type="arabicPeriod"/>
            </a:pPr>
            <a:r>
              <a:rPr lang="en-US" sz="2800" dirty="0" smtClean="0">
                <a:solidFill>
                  <a:schemeClr val="bg1"/>
                </a:solidFill>
                <a:latin typeface="Adobe Garamond Pro Bold" pitchFamily="18" charset="0"/>
              </a:rPr>
              <a:t>Brand manager </a:t>
            </a:r>
          </a:p>
          <a:p>
            <a:pPr marL="342900" indent="-342900">
              <a:buFont typeface="+mj-lt"/>
              <a:buAutoNum type="arabicPeriod"/>
            </a:pPr>
            <a:r>
              <a:rPr lang="en-US" sz="2800" dirty="0" smtClean="0">
                <a:solidFill>
                  <a:schemeClr val="bg1"/>
                </a:solidFill>
                <a:latin typeface="Adobe Garamond Pro Bold" pitchFamily="18" charset="0"/>
              </a:rPr>
              <a:t>CRM </a:t>
            </a:r>
          </a:p>
          <a:p>
            <a:pPr marL="342900" indent="-342900">
              <a:buFont typeface="+mj-lt"/>
              <a:buAutoNum type="arabicPeriod"/>
            </a:pPr>
            <a:r>
              <a:rPr lang="en-US" sz="2800" dirty="0" smtClean="0">
                <a:solidFill>
                  <a:schemeClr val="bg1"/>
                </a:solidFill>
                <a:latin typeface="Adobe Garamond Pro Bold" pitchFamily="18" charset="0"/>
              </a:rPr>
              <a:t>Product development Manager</a:t>
            </a:r>
          </a:p>
          <a:p>
            <a:pPr marL="342900" indent="-342900">
              <a:buFont typeface="+mj-lt"/>
              <a:buAutoNum type="arabicPeriod"/>
            </a:pPr>
            <a:r>
              <a:rPr lang="en-US" sz="2800" dirty="0" smtClean="0">
                <a:solidFill>
                  <a:schemeClr val="bg1"/>
                </a:solidFill>
                <a:latin typeface="Adobe Garamond Pro Bold" pitchFamily="18" charset="0"/>
              </a:rPr>
              <a:t>SALES Manager</a:t>
            </a:r>
          </a:p>
          <a:p>
            <a:pPr marL="342900" indent="-342900">
              <a:buFont typeface="+mj-lt"/>
              <a:buAutoNum type="arabicPeriod"/>
            </a:pPr>
            <a:r>
              <a:rPr lang="en-US" sz="2800" dirty="0" smtClean="0">
                <a:solidFill>
                  <a:schemeClr val="bg1"/>
                </a:solidFill>
                <a:latin typeface="Adobe Garamond Pro Bold" pitchFamily="18" charset="0"/>
              </a:rPr>
              <a:t>Purchase manager</a:t>
            </a:r>
          </a:p>
          <a:p>
            <a:pPr marL="342900" indent="-342900">
              <a:buFont typeface="+mj-lt"/>
              <a:buAutoNum type="arabicPeriod"/>
            </a:pPr>
            <a:r>
              <a:rPr lang="en-US" sz="2800" dirty="0" smtClean="0">
                <a:solidFill>
                  <a:schemeClr val="bg1"/>
                </a:solidFill>
                <a:latin typeface="Adobe Garamond Pro Bold" pitchFamily="18" charset="0"/>
              </a:rPr>
              <a:t>After sales manager</a:t>
            </a:r>
            <a:endParaRPr lang="en-US" sz="2800" dirty="0">
              <a:solidFill>
                <a:schemeClr val="bg1"/>
              </a:solidFill>
              <a:latin typeface="Adobe Garamond Pro Bol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6" name="TextBox 5"/>
          <p:cNvSpPr txBox="1"/>
          <p:nvPr/>
        </p:nvSpPr>
        <p:spPr>
          <a:xfrm>
            <a:off x="533400" y="304800"/>
            <a:ext cx="7696200" cy="46166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marL="514350" indent="-514350"/>
            <a:r>
              <a:rPr lang="en-US" sz="2400" dirty="0" smtClean="0"/>
              <a:t>Q.12 Skills required for effective marketing</a:t>
            </a:r>
            <a:endParaRPr lang="en-US" sz="2400" b="1" dirty="0">
              <a:solidFill>
                <a:schemeClr val="bg1"/>
              </a:solidFill>
              <a:latin typeface="Aharoni" pitchFamily="2" charset="-79"/>
              <a:cs typeface="Aharoni" pitchFamily="2" charset="-79"/>
            </a:endParaRPr>
          </a:p>
        </p:txBody>
      </p:sp>
      <p:sp>
        <p:nvSpPr>
          <p:cNvPr id="4" name="TextBox 3"/>
          <p:cNvSpPr txBox="1"/>
          <p:nvPr/>
        </p:nvSpPr>
        <p:spPr>
          <a:xfrm>
            <a:off x="762000" y="1371600"/>
            <a:ext cx="7543800" cy="3970318"/>
          </a:xfrm>
          <a:prstGeom prst="rect">
            <a:avLst/>
          </a:prstGeom>
          <a:solidFill>
            <a:schemeClr val="accent2"/>
          </a:solidFill>
        </p:spPr>
        <p:txBody>
          <a:bodyPr wrap="square" rtlCol="0">
            <a:spAutoFit/>
          </a:bodyPr>
          <a:lstStyle/>
          <a:p>
            <a:pPr marL="342900" indent="-342900">
              <a:buFont typeface="+mj-lt"/>
              <a:buAutoNum type="arabicPeriod"/>
            </a:pPr>
            <a:r>
              <a:rPr lang="en-US" sz="2800" dirty="0" smtClean="0">
                <a:solidFill>
                  <a:schemeClr val="bg1"/>
                </a:solidFill>
                <a:latin typeface="Adobe Garamond Pro Bold" pitchFamily="18" charset="0"/>
              </a:rPr>
              <a:t>Managerial skill </a:t>
            </a:r>
          </a:p>
          <a:p>
            <a:pPr marL="342900" indent="-342900">
              <a:buFont typeface="+mj-lt"/>
              <a:buAutoNum type="arabicPeriod"/>
            </a:pPr>
            <a:r>
              <a:rPr lang="en-US" sz="2800" dirty="0" smtClean="0">
                <a:solidFill>
                  <a:schemeClr val="bg1"/>
                </a:solidFill>
                <a:latin typeface="Adobe Garamond Pro Bold" pitchFamily="18" charset="0"/>
              </a:rPr>
              <a:t>Marketing skill</a:t>
            </a:r>
          </a:p>
          <a:p>
            <a:pPr marL="342900" indent="-342900">
              <a:buFont typeface="+mj-lt"/>
              <a:buAutoNum type="arabicPeriod"/>
            </a:pPr>
            <a:r>
              <a:rPr lang="en-US" sz="2800" dirty="0" smtClean="0">
                <a:solidFill>
                  <a:schemeClr val="bg1"/>
                </a:solidFill>
                <a:latin typeface="Adobe Garamond Pro Bold" pitchFamily="18" charset="0"/>
              </a:rPr>
              <a:t> Communication skills</a:t>
            </a:r>
          </a:p>
          <a:p>
            <a:pPr marL="342900" indent="-342900">
              <a:buFont typeface="+mj-lt"/>
              <a:buAutoNum type="arabicPeriod"/>
            </a:pPr>
            <a:r>
              <a:rPr lang="en-US" sz="2800" dirty="0" smtClean="0">
                <a:solidFill>
                  <a:schemeClr val="bg1"/>
                </a:solidFill>
                <a:latin typeface="Adobe Garamond Pro Bold" pitchFamily="18" charset="0"/>
              </a:rPr>
              <a:t> Leadership skills </a:t>
            </a:r>
          </a:p>
          <a:p>
            <a:pPr marL="342900" indent="-342900">
              <a:buFont typeface="+mj-lt"/>
              <a:buAutoNum type="arabicPeriod"/>
            </a:pPr>
            <a:r>
              <a:rPr lang="en-US" sz="2800" dirty="0" smtClean="0">
                <a:solidFill>
                  <a:schemeClr val="bg1"/>
                </a:solidFill>
                <a:latin typeface="Adobe Garamond Pro Bold" pitchFamily="18" charset="0"/>
              </a:rPr>
              <a:t>Decision making skills </a:t>
            </a:r>
          </a:p>
          <a:p>
            <a:pPr marL="342900" indent="-342900">
              <a:buFont typeface="+mj-lt"/>
              <a:buAutoNum type="arabicPeriod"/>
            </a:pPr>
            <a:r>
              <a:rPr lang="en-US" sz="2800" dirty="0" smtClean="0">
                <a:solidFill>
                  <a:schemeClr val="bg1"/>
                </a:solidFill>
                <a:latin typeface="Adobe Garamond Pro Bold" pitchFamily="18" charset="0"/>
              </a:rPr>
              <a:t>Problem solving skills </a:t>
            </a:r>
          </a:p>
          <a:p>
            <a:pPr marL="342900" indent="-342900">
              <a:buFont typeface="+mj-lt"/>
              <a:buAutoNum type="arabicPeriod"/>
            </a:pPr>
            <a:r>
              <a:rPr lang="en-US" sz="2800" dirty="0" smtClean="0">
                <a:solidFill>
                  <a:schemeClr val="bg1"/>
                </a:solidFill>
                <a:latin typeface="Adobe Garamond Pro Bold" pitchFamily="18" charset="0"/>
              </a:rPr>
              <a:t>Stress resilience skill </a:t>
            </a:r>
          </a:p>
          <a:p>
            <a:pPr marL="342900" indent="-342900">
              <a:buFont typeface="+mj-lt"/>
              <a:buAutoNum type="arabicPeriod"/>
            </a:pPr>
            <a:r>
              <a:rPr lang="en-US" sz="2800" dirty="0" smtClean="0">
                <a:solidFill>
                  <a:schemeClr val="bg1"/>
                </a:solidFill>
                <a:latin typeface="Adobe Garamond Pro Bold" pitchFamily="18" charset="0"/>
              </a:rPr>
              <a:t>Human skill </a:t>
            </a:r>
          </a:p>
          <a:p>
            <a:pPr marL="342900" indent="-342900">
              <a:buFont typeface="+mj-lt"/>
              <a:buAutoNum type="arabicPeriod"/>
            </a:pPr>
            <a:r>
              <a:rPr lang="en-US" sz="2800" dirty="0" smtClean="0">
                <a:solidFill>
                  <a:schemeClr val="bg1"/>
                </a:solidFill>
                <a:latin typeface="Adobe Garamond Pro Bold" pitchFamily="18" charset="0"/>
              </a:rPr>
              <a:t>Other skill</a:t>
            </a:r>
            <a:r>
              <a:rPr lang="en-US" dirty="0" smtClean="0">
                <a:solidFill>
                  <a:schemeClr val="bg1"/>
                </a:solidFill>
                <a:latin typeface="Adobe Garamond Pro Bold" pitchFamily="18" charset="0"/>
              </a:rPr>
              <a:t>s</a:t>
            </a:r>
            <a:endParaRPr lang="en-US" dirty="0">
              <a:solidFill>
                <a:schemeClr val="bg1"/>
              </a:solidFill>
              <a:latin typeface="Adobe Garamond Pro Bol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6" name="TextBox 5"/>
          <p:cNvSpPr txBox="1"/>
          <p:nvPr/>
        </p:nvSpPr>
        <p:spPr>
          <a:xfrm>
            <a:off x="533400" y="304800"/>
            <a:ext cx="7696200" cy="1200329"/>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dirty="0" smtClean="0"/>
              <a:t>Q.13 Reason for failure of the brands in India</a:t>
            </a:r>
          </a:p>
          <a:p>
            <a:r>
              <a:rPr lang="en-US" sz="2400" dirty="0" smtClean="0"/>
              <a:t>( Tata </a:t>
            </a:r>
            <a:r>
              <a:rPr lang="en-US" sz="2400" dirty="0" err="1" smtClean="0"/>
              <a:t>Nano</a:t>
            </a:r>
            <a:r>
              <a:rPr lang="en-US" sz="2400" dirty="0" smtClean="0"/>
              <a:t>- Nestle cool tea, gold spot soft drink ,etc..are failed in Indian Market)</a:t>
            </a:r>
            <a:endParaRPr lang="en-US" sz="2400" b="1" dirty="0">
              <a:solidFill>
                <a:schemeClr val="bg1"/>
              </a:solidFill>
              <a:latin typeface="Aharoni" pitchFamily="2" charset="-79"/>
              <a:cs typeface="Aharoni" pitchFamily="2" charset="-79"/>
            </a:endParaRPr>
          </a:p>
        </p:txBody>
      </p:sp>
      <p:sp>
        <p:nvSpPr>
          <p:cNvPr id="4" name="TextBox 3"/>
          <p:cNvSpPr txBox="1"/>
          <p:nvPr/>
        </p:nvSpPr>
        <p:spPr>
          <a:xfrm>
            <a:off x="914400" y="2057400"/>
            <a:ext cx="7315200" cy="4031873"/>
          </a:xfrm>
          <a:prstGeom prst="rect">
            <a:avLst/>
          </a:prstGeom>
          <a:solidFill>
            <a:schemeClr val="accent2"/>
          </a:solidFill>
        </p:spPr>
        <p:txBody>
          <a:bodyPr wrap="square" rtlCol="0">
            <a:spAutoFit/>
          </a:bodyPr>
          <a:lstStyle/>
          <a:p>
            <a:r>
              <a:rPr lang="en-US" dirty="0" smtClean="0"/>
              <a:t>i</a:t>
            </a:r>
            <a:r>
              <a:rPr lang="en-US" sz="3200" dirty="0" smtClean="0">
                <a:solidFill>
                  <a:schemeClr val="bg1"/>
                </a:solidFill>
                <a:latin typeface="Adobe Garamond Pro Bold" pitchFamily="18" charset="0"/>
              </a:rPr>
              <a:t>. Faulty product design </a:t>
            </a:r>
          </a:p>
          <a:p>
            <a:r>
              <a:rPr lang="en-US" sz="3200" dirty="0" smtClean="0">
                <a:solidFill>
                  <a:schemeClr val="bg1"/>
                </a:solidFill>
                <a:latin typeface="Adobe Garamond Pro Bold" pitchFamily="18" charset="0"/>
              </a:rPr>
              <a:t>ii. High pricing</a:t>
            </a:r>
          </a:p>
          <a:p>
            <a:r>
              <a:rPr lang="en-US" sz="3200" dirty="0" smtClean="0">
                <a:solidFill>
                  <a:schemeClr val="bg1"/>
                </a:solidFill>
                <a:latin typeface="Adobe Garamond Pro Bold" pitchFamily="18" charset="0"/>
              </a:rPr>
              <a:t> iii. Faulty distribution</a:t>
            </a:r>
          </a:p>
          <a:p>
            <a:r>
              <a:rPr lang="en-US" sz="3200" dirty="0" smtClean="0">
                <a:solidFill>
                  <a:schemeClr val="bg1"/>
                </a:solidFill>
                <a:latin typeface="Adobe Garamond Pro Bold" pitchFamily="18" charset="0"/>
              </a:rPr>
              <a:t> iv. Poor promotion mix</a:t>
            </a:r>
          </a:p>
          <a:p>
            <a:r>
              <a:rPr lang="en-US" sz="3200" dirty="0" smtClean="0">
                <a:solidFill>
                  <a:schemeClr val="bg1"/>
                </a:solidFill>
                <a:latin typeface="Adobe Garamond Pro Bold" pitchFamily="18" charset="0"/>
              </a:rPr>
              <a:t> v. Lack of CRM</a:t>
            </a:r>
          </a:p>
          <a:p>
            <a:r>
              <a:rPr lang="en-US" sz="3200" dirty="0" smtClean="0">
                <a:solidFill>
                  <a:schemeClr val="bg1"/>
                </a:solidFill>
                <a:latin typeface="Adobe Garamond Pro Bold" pitchFamily="18" charset="0"/>
              </a:rPr>
              <a:t> vi. Poor after sales</a:t>
            </a:r>
          </a:p>
          <a:p>
            <a:r>
              <a:rPr lang="en-US" sz="3200" dirty="0" smtClean="0">
                <a:solidFill>
                  <a:schemeClr val="bg1"/>
                </a:solidFill>
                <a:latin typeface="Adobe Garamond Pro Bold" pitchFamily="18" charset="0"/>
              </a:rPr>
              <a:t> vii. Higher maintenance cost </a:t>
            </a:r>
          </a:p>
          <a:p>
            <a:r>
              <a:rPr lang="en-US" sz="3200" dirty="0" smtClean="0">
                <a:solidFill>
                  <a:schemeClr val="bg1"/>
                </a:solidFill>
                <a:latin typeface="Adobe Garamond Pro Bold" pitchFamily="18" charset="0"/>
              </a:rPr>
              <a:t>viii. Other reasons:- technology changes </a:t>
            </a:r>
            <a:endParaRPr lang="en-US" sz="3200" dirty="0">
              <a:solidFill>
                <a:schemeClr val="bg1"/>
              </a:solidFill>
              <a:latin typeface="Adobe Garamond Pro Bol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1"/>
            <a:ext cx="9145485" cy="6857999"/>
          </a:xfrm>
        </p:spPr>
      </p:pic>
      <p:sp>
        <p:nvSpPr>
          <p:cNvPr id="4" name="TextBox 3"/>
          <p:cNvSpPr txBox="1"/>
          <p:nvPr/>
        </p:nvSpPr>
        <p:spPr>
          <a:xfrm>
            <a:off x="1524000" y="1295400"/>
            <a:ext cx="5943600" cy="1446550"/>
          </a:xfrm>
          <a:prstGeom prst="rect">
            <a:avLst/>
          </a:prstGeom>
          <a:noFill/>
        </p:spPr>
        <p:txBody>
          <a:bodyPr wrap="square" rtlCol="0">
            <a:spAutoFit/>
          </a:bodyPr>
          <a:lstStyle/>
          <a:p>
            <a:pPr algn="ctr"/>
            <a:r>
              <a:rPr lang="en-US" sz="8800" dirty="0" smtClean="0">
                <a:solidFill>
                  <a:schemeClr val="bg1"/>
                </a:solidFill>
                <a:latin typeface="Aharoni" pitchFamily="2" charset="-79"/>
                <a:cs typeface="Aharoni" pitchFamily="2" charset="-79"/>
              </a:rPr>
              <a:t>Thank You </a:t>
            </a:r>
            <a:endParaRPr lang="en-US" sz="8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grpId="0" nodeType="clickEffect">
                                  <p:stCondLst>
                                    <p:cond delay="0"/>
                                  </p:stCondLst>
                                  <p:childTnLst>
                                    <p:animMotion origin="layout" path="M 0 0  L 0 -0.33295  E" pathEditMode="relative" ptsTypes="">
                                      <p:cBhvr>
                                        <p:cTn id="6"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0"/>
            <a:ext cx="9145485" cy="6857999"/>
          </a:xfrm>
        </p:spPr>
      </p:pic>
      <p:sp>
        <p:nvSpPr>
          <p:cNvPr id="4" name="TextBox 3"/>
          <p:cNvSpPr txBox="1"/>
          <p:nvPr/>
        </p:nvSpPr>
        <p:spPr>
          <a:xfrm>
            <a:off x="685800" y="762000"/>
            <a:ext cx="7772400" cy="3970318"/>
          </a:xfrm>
          <a:prstGeom prst="rect">
            <a:avLst/>
          </a:prstGeom>
          <a:noFill/>
        </p:spPr>
        <p:txBody>
          <a:bodyPr wrap="square" rtlCol="0">
            <a:spAutoFit/>
          </a:bodyPr>
          <a:lstStyle/>
          <a:p>
            <a:pPr algn="ctr"/>
            <a:r>
              <a:rPr lang="en-US" sz="3600" dirty="0" smtClean="0">
                <a:solidFill>
                  <a:schemeClr val="bg1"/>
                </a:solidFill>
                <a:latin typeface="Aharoni" pitchFamily="2" charset="-79"/>
                <a:cs typeface="Aharoni" pitchFamily="2" charset="-79"/>
              </a:rPr>
              <a:t>Attendance Link</a:t>
            </a:r>
          </a:p>
          <a:p>
            <a:pPr algn="ctr"/>
            <a:endParaRPr lang="en-US" sz="3600" dirty="0" smtClean="0">
              <a:solidFill>
                <a:schemeClr val="bg1"/>
              </a:solidFill>
              <a:latin typeface="Aharoni" pitchFamily="2" charset="-79"/>
              <a:cs typeface="Aharoni" pitchFamily="2" charset="-79"/>
            </a:endParaRPr>
          </a:p>
          <a:p>
            <a:pPr algn="ctr"/>
            <a:endParaRPr lang="en-US" sz="3600" dirty="0" smtClean="0">
              <a:solidFill>
                <a:schemeClr val="bg1"/>
              </a:solidFill>
              <a:latin typeface="Aharoni" pitchFamily="2" charset="-79"/>
              <a:cs typeface="Aharoni" pitchFamily="2" charset="-79"/>
            </a:endParaRPr>
          </a:p>
          <a:p>
            <a:pPr algn="ctr"/>
            <a:r>
              <a:rPr lang="en-US" sz="3600" dirty="0" smtClean="0">
                <a:solidFill>
                  <a:schemeClr val="bg1"/>
                </a:solidFill>
                <a:hlinkClick r:id="rId3"/>
              </a:rPr>
              <a:t>https://forms.gle/Xqvykv5vfEi1zpyF7</a:t>
            </a:r>
            <a:endParaRPr lang="en-US" sz="3600" dirty="0" smtClean="0">
              <a:solidFill>
                <a:schemeClr val="bg1"/>
              </a:solidFill>
            </a:endParaRPr>
          </a:p>
          <a:p>
            <a:pPr algn="ctr"/>
            <a:endParaRPr lang="en-US" sz="3600" dirty="0" smtClean="0">
              <a:solidFill>
                <a:schemeClr val="bg1"/>
              </a:solidFill>
            </a:endParaRPr>
          </a:p>
          <a:p>
            <a:pPr algn="ctr"/>
            <a:r>
              <a:rPr lang="en-US" sz="3600" dirty="0" smtClean="0">
                <a:solidFill>
                  <a:schemeClr val="bg1"/>
                </a:solidFill>
              </a:rPr>
              <a:t>(Mention date at last point)</a:t>
            </a:r>
          </a:p>
          <a:p>
            <a:pPr algn="ctr"/>
            <a:r>
              <a:rPr lang="en-US" sz="3600" dirty="0" smtClean="0">
                <a:solidFill>
                  <a:schemeClr val="bg1"/>
                </a:solidFill>
                <a:latin typeface="Aharoni" pitchFamily="2" charset="-79"/>
                <a:cs typeface="Aharoni" pitchFamily="2" charset="-79"/>
              </a:rPr>
              <a:t> </a:t>
            </a:r>
            <a:endParaRPr lang="en-US" sz="36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457200"/>
            <a:ext cx="8382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dirty="0" smtClean="0"/>
              <a:t>Q.2 Market leader and Market Challenger ,Market Follower </a:t>
            </a:r>
            <a:endParaRPr lang="en-US" sz="2400" b="1" dirty="0">
              <a:latin typeface="Aharoni" pitchFamily="2" charset="-79"/>
              <a:cs typeface="Aharoni" pitchFamily="2" charset="-79"/>
            </a:endParaRPr>
          </a:p>
        </p:txBody>
      </p:sp>
      <p:graphicFrame>
        <p:nvGraphicFramePr>
          <p:cNvPr id="6" name="Table 5"/>
          <p:cNvGraphicFramePr>
            <a:graphicFrameLocks noGrp="1"/>
          </p:cNvGraphicFramePr>
          <p:nvPr/>
        </p:nvGraphicFramePr>
        <p:xfrm>
          <a:off x="609600" y="1397000"/>
          <a:ext cx="7848600" cy="2108200"/>
        </p:xfrm>
        <a:graphic>
          <a:graphicData uri="http://schemas.openxmlformats.org/drawingml/2006/table">
            <a:tbl>
              <a:tblPr firstRow="1" bandRow="1">
                <a:tableStyleId>{5C22544A-7EE6-4342-B048-85BDC9FD1C3A}</a:tableStyleId>
              </a:tblPr>
              <a:tblGrid>
                <a:gridCol w="2616200"/>
                <a:gridCol w="2616200"/>
                <a:gridCol w="2616200"/>
              </a:tblGrid>
              <a:tr h="527050">
                <a:tc>
                  <a:txBody>
                    <a:bodyPr/>
                    <a:lstStyle/>
                    <a:p>
                      <a:r>
                        <a:rPr lang="en-US" dirty="0" smtClean="0"/>
                        <a:t>Market leader </a:t>
                      </a:r>
                      <a:endParaRPr lang="en-US" dirty="0"/>
                    </a:p>
                  </a:txBody>
                  <a:tcPr/>
                </a:tc>
                <a:tc>
                  <a:txBody>
                    <a:bodyPr/>
                    <a:lstStyle/>
                    <a:p>
                      <a:r>
                        <a:rPr lang="en-US" dirty="0" smtClean="0"/>
                        <a:t>Market Challenger</a:t>
                      </a:r>
                      <a:endParaRPr lang="en-US" dirty="0"/>
                    </a:p>
                  </a:txBody>
                  <a:tcPr/>
                </a:tc>
                <a:tc>
                  <a:txBody>
                    <a:bodyPr/>
                    <a:lstStyle/>
                    <a:p>
                      <a:r>
                        <a:rPr lang="en-US" dirty="0" smtClean="0"/>
                        <a:t>Market Follower</a:t>
                      </a:r>
                      <a:endParaRPr lang="en-US" dirty="0"/>
                    </a:p>
                  </a:txBody>
                  <a:tcPr/>
                </a:tc>
              </a:tr>
              <a:tr h="527050">
                <a:tc>
                  <a:txBody>
                    <a:bodyPr/>
                    <a:lstStyle/>
                    <a:p>
                      <a:r>
                        <a:rPr lang="en-US" dirty="0" smtClean="0"/>
                        <a:t>Top position </a:t>
                      </a:r>
                      <a:endParaRPr lang="en-US" dirty="0"/>
                    </a:p>
                  </a:txBody>
                  <a:tcPr/>
                </a:tc>
                <a:tc>
                  <a:txBody>
                    <a:bodyPr/>
                    <a:lstStyle/>
                    <a:p>
                      <a:r>
                        <a:rPr lang="en-US" dirty="0" smtClean="0"/>
                        <a:t>2 </a:t>
                      </a:r>
                      <a:r>
                        <a:rPr lang="en-US" dirty="0" err="1" smtClean="0"/>
                        <a:t>nd</a:t>
                      </a:r>
                      <a:r>
                        <a:rPr lang="en-US" dirty="0" smtClean="0"/>
                        <a:t> and 3rd position </a:t>
                      </a:r>
                      <a:endParaRPr lang="en-US" dirty="0"/>
                    </a:p>
                  </a:txBody>
                  <a:tcPr/>
                </a:tc>
                <a:tc>
                  <a:txBody>
                    <a:bodyPr/>
                    <a:lstStyle/>
                    <a:p>
                      <a:r>
                        <a:rPr lang="en-US" dirty="0" smtClean="0"/>
                        <a:t>Follow and last position </a:t>
                      </a:r>
                      <a:endParaRPr lang="en-US" dirty="0"/>
                    </a:p>
                  </a:txBody>
                  <a:tcPr/>
                </a:tc>
              </a:tr>
              <a:tr h="527050">
                <a:tc>
                  <a:txBody>
                    <a:bodyPr/>
                    <a:lstStyle/>
                    <a:p>
                      <a:endParaRPr lang="en-US"/>
                    </a:p>
                  </a:txBody>
                  <a:tcPr/>
                </a:tc>
                <a:tc>
                  <a:txBody>
                    <a:bodyPr/>
                    <a:lstStyle/>
                    <a:p>
                      <a:endParaRPr lang="en-US"/>
                    </a:p>
                  </a:txBody>
                  <a:tcPr/>
                </a:tc>
                <a:tc>
                  <a:txBody>
                    <a:bodyPr/>
                    <a:lstStyle/>
                    <a:p>
                      <a:endParaRPr lang="en-US"/>
                    </a:p>
                  </a:txBody>
                  <a:tcPr/>
                </a:tc>
              </a:tr>
              <a:tr h="527050">
                <a:tc>
                  <a:txBody>
                    <a:bodyPr/>
                    <a:lstStyle/>
                    <a:p>
                      <a:r>
                        <a:rPr lang="en-US" dirty="0" err="1" smtClean="0"/>
                        <a:t>Amul.Cadbury</a:t>
                      </a:r>
                      <a:r>
                        <a:rPr lang="en-US" dirty="0" smtClean="0"/>
                        <a:t>, </a:t>
                      </a:r>
                      <a:r>
                        <a:rPr lang="en-US" dirty="0" err="1" smtClean="0"/>
                        <a:t>Jio</a:t>
                      </a:r>
                      <a:endParaRPr lang="en-US" dirty="0"/>
                    </a:p>
                  </a:txBody>
                  <a:tcPr/>
                </a:tc>
                <a:tc>
                  <a:txBody>
                    <a:bodyPr/>
                    <a:lstStyle/>
                    <a:p>
                      <a:r>
                        <a:rPr lang="en-US" dirty="0" err="1" smtClean="0"/>
                        <a:t>Dabur</a:t>
                      </a:r>
                      <a:r>
                        <a:rPr lang="en-US" dirty="0" smtClean="0"/>
                        <a:t> </a:t>
                      </a:r>
                      <a:endParaRPr lang="en-US" dirty="0"/>
                    </a:p>
                  </a:txBody>
                  <a:tcPr/>
                </a:tc>
                <a:tc>
                  <a:txBody>
                    <a:bodyPr/>
                    <a:lstStyle/>
                    <a:p>
                      <a:r>
                        <a:rPr lang="en-US" dirty="0" smtClean="0"/>
                        <a:t>Duplicate or pirated </a:t>
                      </a:r>
                      <a:endParaRPr 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381000" y="1447800"/>
            <a:ext cx="8382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dirty="0" smtClean="0"/>
              <a:t>Market leader</a:t>
            </a:r>
            <a:endParaRPr lang="en-US" sz="2400" b="1" dirty="0">
              <a:latin typeface="Aharoni" pitchFamily="2" charset="-79"/>
              <a:cs typeface="Aharoni" pitchFamily="2" charset="-79"/>
            </a:endParaRPr>
          </a:p>
        </p:txBody>
      </p:sp>
      <p:sp>
        <p:nvSpPr>
          <p:cNvPr id="4" name="TextBox 3"/>
          <p:cNvSpPr txBox="1"/>
          <p:nvPr/>
        </p:nvSpPr>
        <p:spPr>
          <a:xfrm>
            <a:off x="1447800" y="2743200"/>
            <a:ext cx="7086600" cy="3046988"/>
          </a:xfrm>
          <a:prstGeom prst="rect">
            <a:avLst/>
          </a:prstGeom>
          <a:solidFill>
            <a:schemeClr val="accent2"/>
          </a:solidFill>
        </p:spPr>
        <p:txBody>
          <a:bodyPr wrap="square" rtlCol="0">
            <a:spAutoFit/>
          </a:bodyPr>
          <a:lstStyle/>
          <a:p>
            <a:pPr>
              <a:buFont typeface="Wingdings" pitchFamily="2" charset="2"/>
              <a:buChar char="v"/>
            </a:pPr>
            <a:r>
              <a:rPr lang="en-US" sz="2400" dirty="0" smtClean="0">
                <a:solidFill>
                  <a:schemeClr val="bg1"/>
                </a:solidFill>
                <a:latin typeface="Aharoni" pitchFamily="2" charset="-79"/>
                <a:cs typeface="Aharoni" pitchFamily="2" charset="-79"/>
              </a:rPr>
              <a:t>Reliance Industries.</a:t>
            </a:r>
          </a:p>
          <a:p>
            <a:pPr>
              <a:buFont typeface="Wingdings" pitchFamily="2" charset="2"/>
              <a:buChar char="v"/>
            </a:pPr>
            <a:r>
              <a:rPr lang="en-US" sz="2400" dirty="0" smtClean="0">
                <a:solidFill>
                  <a:schemeClr val="bg1"/>
                </a:solidFill>
                <a:latin typeface="Aharoni" pitchFamily="2" charset="-79"/>
                <a:cs typeface="Aharoni" pitchFamily="2" charset="-79"/>
              </a:rPr>
              <a:t>Tata Consultancy Services (TCS)</a:t>
            </a:r>
          </a:p>
          <a:p>
            <a:pPr>
              <a:buFont typeface="Wingdings" pitchFamily="2" charset="2"/>
              <a:buChar char="v"/>
            </a:pPr>
            <a:r>
              <a:rPr lang="en-US" sz="2400" dirty="0" smtClean="0">
                <a:solidFill>
                  <a:schemeClr val="bg1"/>
                </a:solidFill>
                <a:latin typeface="Aharoni" pitchFamily="2" charset="-79"/>
                <a:cs typeface="Aharoni" pitchFamily="2" charset="-79"/>
              </a:rPr>
              <a:t>HDFC Bank.</a:t>
            </a:r>
          </a:p>
          <a:p>
            <a:pPr>
              <a:buFont typeface="Wingdings" pitchFamily="2" charset="2"/>
              <a:buChar char="v"/>
            </a:pPr>
            <a:r>
              <a:rPr lang="en-US" sz="2400" dirty="0" smtClean="0">
                <a:solidFill>
                  <a:schemeClr val="bg1"/>
                </a:solidFill>
                <a:latin typeface="Aharoni" pitchFamily="2" charset="-79"/>
                <a:cs typeface="Aharoni" pitchFamily="2" charset="-79"/>
              </a:rPr>
              <a:t>Hindustan Unilever (HUL)</a:t>
            </a:r>
          </a:p>
          <a:p>
            <a:pPr>
              <a:buFont typeface="Wingdings" pitchFamily="2" charset="2"/>
              <a:buChar char="v"/>
            </a:pPr>
            <a:r>
              <a:rPr lang="en-US" sz="2400" dirty="0" smtClean="0">
                <a:solidFill>
                  <a:schemeClr val="bg1"/>
                </a:solidFill>
                <a:latin typeface="Aharoni" pitchFamily="2" charset="-79"/>
                <a:cs typeface="Aharoni" pitchFamily="2" charset="-79"/>
              </a:rPr>
              <a:t>H D F C.</a:t>
            </a:r>
          </a:p>
          <a:p>
            <a:pPr>
              <a:buFont typeface="Wingdings" pitchFamily="2" charset="2"/>
              <a:buChar char="v"/>
            </a:pPr>
            <a:r>
              <a:rPr lang="en-US" sz="2400" dirty="0" smtClean="0">
                <a:solidFill>
                  <a:schemeClr val="bg1"/>
                </a:solidFill>
                <a:latin typeface="Aharoni" pitchFamily="2" charset="-79"/>
                <a:cs typeface="Aharoni" pitchFamily="2" charset="-79"/>
              </a:rPr>
              <a:t>ICICI Bank.</a:t>
            </a:r>
          </a:p>
          <a:p>
            <a:pPr>
              <a:buFont typeface="Wingdings" pitchFamily="2" charset="2"/>
              <a:buChar char="v"/>
            </a:pPr>
            <a:r>
              <a:rPr lang="en-US" sz="2400" dirty="0" err="1" smtClean="0">
                <a:solidFill>
                  <a:schemeClr val="bg1"/>
                </a:solidFill>
                <a:latin typeface="Aharoni" pitchFamily="2" charset="-79"/>
                <a:cs typeface="Aharoni" pitchFamily="2" charset="-79"/>
              </a:rPr>
              <a:t>Kotak</a:t>
            </a:r>
            <a:r>
              <a:rPr lang="en-US" sz="2400" dirty="0" smtClean="0">
                <a:solidFill>
                  <a:schemeClr val="bg1"/>
                </a:solidFill>
                <a:latin typeface="Aharoni" pitchFamily="2" charset="-79"/>
                <a:cs typeface="Aharoni" pitchFamily="2" charset="-79"/>
              </a:rPr>
              <a:t> Mahindra Bank.</a:t>
            </a:r>
          </a:p>
          <a:p>
            <a:pPr>
              <a:buFont typeface="Wingdings" pitchFamily="2" charset="2"/>
              <a:buChar char="v"/>
            </a:pPr>
            <a:r>
              <a:rPr lang="en-US" sz="2400" dirty="0" smtClean="0">
                <a:solidFill>
                  <a:schemeClr val="bg1"/>
                </a:solidFill>
                <a:latin typeface="Aharoni" pitchFamily="2" charset="-79"/>
                <a:cs typeface="Aharoni" pitchFamily="2" charset="-79"/>
              </a:rPr>
              <a:t>HCL Technologies.</a:t>
            </a:r>
            <a:endParaRPr lang="en-US" sz="24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1219200"/>
            <a:ext cx="8382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dirty="0" smtClean="0"/>
              <a:t> Market Challenger  </a:t>
            </a:r>
            <a:endParaRPr lang="en-US" sz="2400" b="1" dirty="0">
              <a:latin typeface="Aharoni" pitchFamily="2" charset="-79"/>
              <a:cs typeface="Aharoni" pitchFamily="2" charset="-79"/>
            </a:endParaRPr>
          </a:p>
        </p:txBody>
      </p:sp>
      <p:sp>
        <p:nvSpPr>
          <p:cNvPr id="4" name="TextBox 3"/>
          <p:cNvSpPr txBox="1"/>
          <p:nvPr/>
        </p:nvSpPr>
        <p:spPr>
          <a:xfrm>
            <a:off x="1066800" y="3657600"/>
            <a:ext cx="7086600" cy="2308324"/>
          </a:xfrm>
          <a:prstGeom prst="rect">
            <a:avLst/>
          </a:prstGeom>
          <a:solidFill>
            <a:schemeClr val="accent2"/>
          </a:solidFill>
        </p:spPr>
        <p:txBody>
          <a:bodyPr wrap="square" rtlCol="0">
            <a:spAutoFit/>
          </a:bodyPr>
          <a:lstStyle/>
          <a:p>
            <a:pPr>
              <a:buFont typeface="Wingdings" pitchFamily="2" charset="2"/>
              <a:buChar char="v"/>
            </a:pPr>
            <a:r>
              <a:rPr lang="en-US" sz="2400" dirty="0" smtClean="0"/>
              <a:t>For example, Apple came out with the multi touch smart phones, but today Samsung is leading that market in terms of total turnover. Thus there are several market follower strategies in effect in today’s business environment. Market followers are bound to exist in a mature market.</a:t>
            </a:r>
            <a:endParaRPr lang="en-US" sz="2400" dirty="0">
              <a:solidFill>
                <a:schemeClr val="bg1"/>
              </a:solidFill>
              <a:latin typeface="Aharoni" pitchFamily="2" charset="-79"/>
              <a:cs typeface="Aharoni" pitchFamily="2" charset="-79"/>
            </a:endParaRPr>
          </a:p>
        </p:txBody>
      </p:sp>
      <p:sp>
        <p:nvSpPr>
          <p:cNvPr id="5" name="TextBox 4"/>
          <p:cNvSpPr txBox="1"/>
          <p:nvPr/>
        </p:nvSpPr>
        <p:spPr>
          <a:xfrm>
            <a:off x="685800" y="1981200"/>
            <a:ext cx="7315200" cy="1200329"/>
          </a:xfrm>
          <a:prstGeom prst="rect">
            <a:avLst/>
          </a:prstGeom>
          <a:solidFill>
            <a:schemeClr val="accent2"/>
          </a:solidFill>
        </p:spPr>
        <p:txBody>
          <a:bodyPr wrap="square" rtlCol="0">
            <a:spAutoFit/>
          </a:bodyPr>
          <a:lstStyle/>
          <a:p>
            <a:r>
              <a:rPr lang="en-US" dirty="0" smtClean="0">
                <a:solidFill>
                  <a:schemeClr val="bg1"/>
                </a:solidFill>
              </a:rPr>
              <a:t> Definition: A market challenger is a company which tries to expand its market share by aggressively flooding the market with its products at competitive prices. A market challenger is a firm or a company which is usually at the No.2 or No.3 position.</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6" name="TextBox 5"/>
          <p:cNvSpPr txBox="1"/>
          <p:nvPr/>
        </p:nvSpPr>
        <p:spPr>
          <a:xfrm>
            <a:off x="533400" y="304800"/>
            <a:ext cx="7696200" cy="230832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dirty="0" smtClean="0"/>
              <a:t>Q.3 Guerrilla Advertising:- </a:t>
            </a:r>
          </a:p>
          <a:p>
            <a:endParaRPr lang="en-US" sz="2400" dirty="0" smtClean="0"/>
          </a:p>
          <a:p>
            <a:r>
              <a:rPr lang="en-US" sz="2400" dirty="0" smtClean="0"/>
              <a:t>It means to adopt conventional &amp; unconventional means of attack to </a:t>
            </a:r>
            <a:r>
              <a:rPr lang="en-US" sz="2400" dirty="0" err="1" smtClean="0"/>
              <a:t>demoralise</a:t>
            </a:r>
            <a:r>
              <a:rPr lang="en-US" sz="2400" dirty="0" smtClean="0"/>
              <a:t> the competitors.</a:t>
            </a:r>
          </a:p>
          <a:p>
            <a:r>
              <a:rPr lang="en-US" sz="2400" dirty="0" smtClean="0"/>
              <a:t> Ex- </a:t>
            </a:r>
            <a:r>
              <a:rPr lang="en-US" sz="2400" dirty="0" err="1" smtClean="0"/>
              <a:t>Jio</a:t>
            </a:r>
            <a:r>
              <a:rPr lang="en-US" sz="2400" dirty="0" smtClean="0"/>
              <a:t> Vs </a:t>
            </a:r>
            <a:r>
              <a:rPr lang="en-US" sz="2400" dirty="0" err="1" smtClean="0"/>
              <a:t>Airtel</a:t>
            </a:r>
            <a:r>
              <a:rPr lang="en-US" sz="2400" dirty="0" smtClean="0"/>
              <a:t>. </a:t>
            </a:r>
          </a:p>
          <a:p>
            <a:r>
              <a:rPr lang="en-US" sz="2400" dirty="0" smtClean="0"/>
              <a:t>Colgate Vs </a:t>
            </a:r>
            <a:r>
              <a:rPr lang="en-US" sz="2400" dirty="0" err="1" smtClean="0"/>
              <a:t>Pepsodent</a:t>
            </a:r>
            <a:r>
              <a:rPr lang="en-US" sz="2400" dirty="0" smtClean="0"/>
              <a:t> </a:t>
            </a:r>
            <a:endParaRPr lang="en-US" sz="2400" b="1" dirty="0">
              <a:solidFill>
                <a:schemeClr val="bg1"/>
              </a:solidFill>
              <a:latin typeface="Aharoni" pitchFamily="2" charset="-79"/>
              <a:cs typeface="Aharoni" pitchFamily="2" charset="-79"/>
            </a:endParaRPr>
          </a:p>
        </p:txBody>
      </p:sp>
      <p:pic>
        <p:nvPicPr>
          <p:cNvPr id="4" name="Picture 3" descr="C:\Users\DELL\Pictures\colgate vs Pepsodent.jpg"/>
          <p:cNvPicPr>
            <a:picLocks noChangeAspect="1" noChangeArrowheads="1"/>
          </p:cNvPicPr>
          <p:nvPr/>
        </p:nvPicPr>
        <p:blipFill>
          <a:blip r:embed="rId3"/>
          <a:srcRect/>
          <a:stretch>
            <a:fillRect/>
          </a:stretch>
        </p:blipFill>
        <p:spPr bwMode="auto">
          <a:xfrm>
            <a:off x="1676400" y="4953000"/>
            <a:ext cx="1743075" cy="1628775"/>
          </a:xfrm>
          <a:prstGeom prst="rect">
            <a:avLst/>
          </a:prstGeom>
          <a:noFill/>
        </p:spPr>
      </p:pic>
      <p:pic>
        <p:nvPicPr>
          <p:cNvPr id="5" name="Picture 2" descr="C:\Users\DELL\Pictures\Jio vs Airtel.jpg"/>
          <p:cNvPicPr>
            <a:picLocks noChangeAspect="1" noChangeArrowheads="1"/>
          </p:cNvPicPr>
          <p:nvPr/>
        </p:nvPicPr>
        <p:blipFill>
          <a:blip r:embed="rId4"/>
          <a:srcRect/>
          <a:stretch>
            <a:fillRect/>
          </a:stretch>
        </p:blipFill>
        <p:spPr bwMode="auto">
          <a:xfrm>
            <a:off x="5410200" y="4876800"/>
            <a:ext cx="2733675" cy="15430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533400" y="533400"/>
            <a:ext cx="7696200" cy="1200329"/>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dirty="0" smtClean="0"/>
              <a:t>Q.4 Niche Marketing :- Very small marketing segment basically for luxurious products :- like Roles watches, Audi, BMW , Rolls Royce car, etc.</a:t>
            </a:r>
          </a:p>
        </p:txBody>
      </p:sp>
      <p:pic>
        <p:nvPicPr>
          <p:cNvPr id="15363" name="Picture 3" descr="C:\Users\DELL\Pictures\rolex.jpg"/>
          <p:cNvPicPr>
            <a:picLocks noChangeAspect="1" noChangeArrowheads="1"/>
          </p:cNvPicPr>
          <p:nvPr/>
        </p:nvPicPr>
        <p:blipFill>
          <a:blip r:embed="rId3" cstate="print"/>
          <a:srcRect/>
          <a:stretch>
            <a:fillRect/>
          </a:stretch>
        </p:blipFill>
        <p:spPr bwMode="auto">
          <a:xfrm>
            <a:off x="304800" y="2209800"/>
            <a:ext cx="1428750" cy="2325872"/>
          </a:xfrm>
          <a:prstGeom prst="rect">
            <a:avLst/>
          </a:prstGeom>
          <a:noFill/>
        </p:spPr>
      </p:pic>
      <p:pic>
        <p:nvPicPr>
          <p:cNvPr id="15365" name="Picture 5" descr="C:\Users\DELL\Pictures\bmw cars.jpg"/>
          <p:cNvPicPr>
            <a:picLocks noChangeAspect="1" noChangeArrowheads="1"/>
          </p:cNvPicPr>
          <p:nvPr/>
        </p:nvPicPr>
        <p:blipFill>
          <a:blip r:embed="rId4"/>
          <a:srcRect/>
          <a:stretch>
            <a:fillRect/>
          </a:stretch>
        </p:blipFill>
        <p:spPr bwMode="auto">
          <a:xfrm flipH="1">
            <a:off x="1828800" y="1905000"/>
            <a:ext cx="4064000" cy="2286000"/>
          </a:xfrm>
          <a:prstGeom prst="rect">
            <a:avLst/>
          </a:prstGeom>
          <a:noFill/>
        </p:spPr>
      </p:pic>
      <p:pic>
        <p:nvPicPr>
          <p:cNvPr id="15367" name="Picture 7" descr="C:\Users\DELL\Pictures\ferrari.jpg"/>
          <p:cNvPicPr>
            <a:picLocks noChangeAspect="1" noChangeArrowheads="1"/>
          </p:cNvPicPr>
          <p:nvPr/>
        </p:nvPicPr>
        <p:blipFill>
          <a:blip r:embed="rId5"/>
          <a:srcRect/>
          <a:stretch>
            <a:fillRect/>
          </a:stretch>
        </p:blipFill>
        <p:spPr bwMode="auto">
          <a:xfrm>
            <a:off x="3200400" y="4648200"/>
            <a:ext cx="3295650" cy="1781175"/>
          </a:xfrm>
          <a:prstGeom prst="rect">
            <a:avLst/>
          </a:prstGeom>
          <a:noFill/>
        </p:spPr>
      </p:pic>
      <p:pic>
        <p:nvPicPr>
          <p:cNvPr id="15368" name="Picture 8" descr="C:\Users\DELL\Pictures\audi.jpg"/>
          <p:cNvPicPr>
            <a:picLocks noChangeAspect="1" noChangeArrowheads="1"/>
          </p:cNvPicPr>
          <p:nvPr/>
        </p:nvPicPr>
        <p:blipFill>
          <a:blip r:embed="rId6"/>
          <a:srcRect/>
          <a:stretch>
            <a:fillRect/>
          </a:stretch>
        </p:blipFill>
        <p:spPr bwMode="auto">
          <a:xfrm>
            <a:off x="0" y="4495800"/>
            <a:ext cx="3009900" cy="1695450"/>
          </a:xfrm>
          <a:prstGeom prst="rect">
            <a:avLst/>
          </a:prstGeom>
          <a:noFill/>
        </p:spPr>
      </p:pic>
      <p:pic>
        <p:nvPicPr>
          <p:cNvPr id="15370" name="Picture 10" descr="C:\Users\DELL\Pictures\gold car.jpg"/>
          <p:cNvPicPr>
            <a:picLocks noChangeAspect="1" noChangeArrowheads="1"/>
          </p:cNvPicPr>
          <p:nvPr/>
        </p:nvPicPr>
        <p:blipFill>
          <a:blip r:embed="rId7" cstate="print"/>
          <a:srcRect/>
          <a:stretch>
            <a:fillRect/>
          </a:stretch>
        </p:blipFill>
        <p:spPr bwMode="auto">
          <a:xfrm>
            <a:off x="6062133" y="1828800"/>
            <a:ext cx="3081867" cy="1733550"/>
          </a:xfrm>
          <a:prstGeom prst="rect">
            <a:avLst/>
          </a:prstGeom>
          <a:noFill/>
        </p:spPr>
      </p:pic>
      <p:pic>
        <p:nvPicPr>
          <p:cNvPr id="15371" name="Picture 11" descr="C:\Users\DELL\Pictures\iphone-5-diamond-studded-gold-expensive.jpg"/>
          <p:cNvPicPr>
            <a:picLocks noChangeAspect="1" noChangeArrowheads="1"/>
          </p:cNvPicPr>
          <p:nvPr/>
        </p:nvPicPr>
        <p:blipFill>
          <a:blip r:embed="rId8" cstate="print"/>
          <a:srcRect/>
          <a:stretch>
            <a:fillRect/>
          </a:stretch>
        </p:blipFill>
        <p:spPr bwMode="auto">
          <a:xfrm>
            <a:off x="5867400" y="3886200"/>
            <a:ext cx="2902211" cy="155733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5363"/>
                                        </p:tgtEl>
                                        <p:attrNameLst>
                                          <p:attrName>style.visibility</p:attrName>
                                        </p:attrNameLst>
                                      </p:cBhvr>
                                      <p:to>
                                        <p:strVal val="visible"/>
                                      </p:to>
                                    </p:set>
                                    <p:anim calcmode="lin" valueType="num">
                                      <p:cBhvr additive="base">
                                        <p:cTn id="12" dur="500" fill="hold"/>
                                        <p:tgtEl>
                                          <p:spTgt spid="15363"/>
                                        </p:tgtEl>
                                        <p:attrNameLst>
                                          <p:attrName>ppt_x</p:attrName>
                                        </p:attrNameLst>
                                      </p:cBhvr>
                                      <p:tavLst>
                                        <p:tav tm="0">
                                          <p:val>
                                            <p:strVal val="#ppt_x"/>
                                          </p:val>
                                        </p:tav>
                                        <p:tav tm="100000">
                                          <p:val>
                                            <p:strVal val="#ppt_x"/>
                                          </p:val>
                                        </p:tav>
                                      </p:tavLst>
                                    </p:anim>
                                    <p:anim calcmode="lin" valueType="num">
                                      <p:cBhvr additive="base">
                                        <p:cTn id="13" dur="500" fill="hold"/>
                                        <p:tgtEl>
                                          <p:spTgt spid="1536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5365"/>
                                        </p:tgtEl>
                                        <p:attrNameLst>
                                          <p:attrName>style.visibility</p:attrName>
                                        </p:attrNameLst>
                                      </p:cBhvr>
                                      <p:to>
                                        <p:strVal val="visible"/>
                                      </p:to>
                                    </p:set>
                                    <p:anim calcmode="lin" valueType="num">
                                      <p:cBhvr additive="base">
                                        <p:cTn id="18" dur="500" fill="hold"/>
                                        <p:tgtEl>
                                          <p:spTgt spid="15365"/>
                                        </p:tgtEl>
                                        <p:attrNameLst>
                                          <p:attrName>ppt_x</p:attrName>
                                        </p:attrNameLst>
                                      </p:cBhvr>
                                      <p:tavLst>
                                        <p:tav tm="0">
                                          <p:val>
                                            <p:strVal val="#ppt_x"/>
                                          </p:val>
                                        </p:tav>
                                        <p:tav tm="100000">
                                          <p:val>
                                            <p:strVal val="#ppt_x"/>
                                          </p:val>
                                        </p:tav>
                                      </p:tavLst>
                                    </p:anim>
                                    <p:anim calcmode="lin" valueType="num">
                                      <p:cBhvr additive="base">
                                        <p:cTn id="19" dur="500" fill="hold"/>
                                        <p:tgtEl>
                                          <p:spTgt spid="1536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5368"/>
                                        </p:tgtEl>
                                        <p:attrNameLst>
                                          <p:attrName>style.visibility</p:attrName>
                                        </p:attrNameLst>
                                      </p:cBhvr>
                                      <p:to>
                                        <p:strVal val="visible"/>
                                      </p:to>
                                    </p:set>
                                    <p:anim calcmode="lin" valueType="num">
                                      <p:cBhvr additive="base">
                                        <p:cTn id="24" dur="500" fill="hold"/>
                                        <p:tgtEl>
                                          <p:spTgt spid="15368"/>
                                        </p:tgtEl>
                                        <p:attrNameLst>
                                          <p:attrName>ppt_x</p:attrName>
                                        </p:attrNameLst>
                                      </p:cBhvr>
                                      <p:tavLst>
                                        <p:tav tm="0">
                                          <p:val>
                                            <p:strVal val="#ppt_x"/>
                                          </p:val>
                                        </p:tav>
                                        <p:tav tm="100000">
                                          <p:val>
                                            <p:strVal val="#ppt_x"/>
                                          </p:val>
                                        </p:tav>
                                      </p:tavLst>
                                    </p:anim>
                                    <p:anim calcmode="lin" valueType="num">
                                      <p:cBhvr additive="base">
                                        <p:cTn id="25" dur="500" fill="hold"/>
                                        <p:tgtEl>
                                          <p:spTgt spid="15368"/>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5367"/>
                                        </p:tgtEl>
                                        <p:attrNameLst>
                                          <p:attrName>style.visibility</p:attrName>
                                        </p:attrNameLst>
                                      </p:cBhvr>
                                      <p:to>
                                        <p:strVal val="visible"/>
                                      </p:to>
                                    </p:set>
                                    <p:anim calcmode="lin" valueType="num">
                                      <p:cBhvr additive="base">
                                        <p:cTn id="30" dur="500" fill="hold"/>
                                        <p:tgtEl>
                                          <p:spTgt spid="15367"/>
                                        </p:tgtEl>
                                        <p:attrNameLst>
                                          <p:attrName>ppt_x</p:attrName>
                                        </p:attrNameLst>
                                      </p:cBhvr>
                                      <p:tavLst>
                                        <p:tav tm="0">
                                          <p:val>
                                            <p:strVal val="#ppt_x"/>
                                          </p:val>
                                        </p:tav>
                                        <p:tav tm="100000">
                                          <p:val>
                                            <p:strVal val="#ppt_x"/>
                                          </p:val>
                                        </p:tav>
                                      </p:tavLst>
                                    </p:anim>
                                    <p:anim calcmode="lin" valueType="num">
                                      <p:cBhvr additive="base">
                                        <p:cTn id="31" dur="500" fill="hold"/>
                                        <p:tgtEl>
                                          <p:spTgt spid="15367"/>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15370"/>
                                        </p:tgtEl>
                                        <p:attrNameLst>
                                          <p:attrName>style.visibility</p:attrName>
                                        </p:attrNameLst>
                                      </p:cBhvr>
                                      <p:to>
                                        <p:strVal val="visible"/>
                                      </p:to>
                                    </p:set>
                                    <p:anim calcmode="lin" valueType="num">
                                      <p:cBhvr additive="base">
                                        <p:cTn id="36" dur="500" fill="hold"/>
                                        <p:tgtEl>
                                          <p:spTgt spid="15370"/>
                                        </p:tgtEl>
                                        <p:attrNameLst>
                                          <p:attrName>ppt_x</p:attrName>
                                        </p:attrNameLst>
                                      </p:cBhvr>
                                      <p:tavLst>
                                        <p:tav tm="0">
                                          <p:val>
                                            <p:strVal val="#ppt_x"/>
                                          </p:val>
                                        </p:tav>
                                        <p:tav tm="100000">
                                          <p:val>
                                            <p:strVal val="#ppt_x"/>
                                          </p:val>
                                        </p:tav>
                                      </p:tavLst>
                                    </p:anim>
                                    <p:anim calcmode="lin" valueType="num">
                                      <p:cBhvr additive="base">
                                        <p:cTn id="37" dur="500" fill="hold"/>
                                        <p:tgtEl>
                                          <p:spTgt spid="15370"/>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15371"/>
                                        </p:tgtEl>
                                        <p:attrNameLst>
                                          <p:attrName>style.visibility</p:attrName>
                                        </p:attrNameLst>
                                      </p:cBhvr>
                                      <p:to>
                                        <p:strVal val="visible"/>
                                      </p:to>
                                    </p:set>
                                    <p:anim calcmode="lin" valueType="num">
                                      <p:cBhvr additive="base">
                                        <p:cTn id="42" dur="500" fill="hold"/>
                                        <p:tgtEl>
                                          <p:spTgt spid="15371"/>
                                        </p:tgtEl>
                                        <p:attrNameLst>
                                          <p:attrName>ppt_x</p:attrName>
                                        </p:attrNameLst>
                                      </p:cBhvr>
                                      <p:tavLst>
                                        <p:tav tm="0">
                                          <p:val>
                                            <p:strVal val="#ppt_x"/>
                                          </p:val>
                                        </p:tav>
                                        <p:tav tm="100000">
                                          <p:val>
                                            <p:strVal val="#ppt_x"/>
                                          </p:val>
                                        </p:tav>
                                      </p:tavLst>
                                    </p:anim>
                                    <p:anim calcmode="lin" valueType="num">
                                      <p:cBhvr additive="base">
                                        <p:cTn id="43" dur="500" fill="hold"/>
                                        <p:tgtEl>
                                          <p:spTgt spid="1537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6" name="TextBox 5"/>
          <p:cNvSpPr txBox="1"/>
          <p:nvPr/>
        </p:nvSpPr>
        <p:spPr>
          <a:xfrm>
            <a:off x="533400" y="1371600"/>
            <a:ext cx="7696200" cy="1200329"/>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dirty="0" smtClean="0"/>
              <a:t>Q.4 Niche Marketing :- Very small marketing segment basically for luxurious products :- like Roles watches, Audi, BMW , Rolls Royce car, etc.</a:t>
            </a:r>
          </a:p>
        </p:txBody>
      </p:sp>
      <p:sp>
        <p:nvSpPr>
          <p:cNvPr id="4" name="TextBox 3"/>
          <p:cNvSpPr txBox="1"/>
          <p:nvPr/>
        </p:nvSpPr>
        <p:spPr>
          <a:xfrm>
            <a:off x="685800" y="3124200"/>
            <a:ext cx="7696200" cy="2677656"/>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dirty="0" smtClean="0"/>
              <a:t>A niche market is a small market segment. Normally small firm  enter in niche markets, because the niche segment that the larger firms may not have the desire to cater However, there are large and reputed firms that u marketing, which include Rolls Royce, Rolex Watches</a:t>
            </a:r>
          </a:p>
          <a:p>
            <a:r>
              <a:rPr lang="en-US" sz="2400" dirty="0" smtClean="0"/>
              <a:t/>
            </a:r>
            <a:br>
              <a:rPr lang="en-US" sz="2400" dirty="0" smtClean="0"/>
            </a:b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4" name="TextBox 3"/>
          <p:cNvSpPr txBox="1"/>
          <p:nvPr/>
        </p:nvSpPr>
        <p:spPr>
          <a:xfrm>
            <a:off x="685800" y="2514600"/>
            <a:ext cx="7620000" cy="2677656"/>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dirty="0" smtClean="0"/>
              <a:t>1. Less Investment :</a:t>
            </a:r>
          </a:p>
          <a:p>
            <a:r>
              <a:rPr lang="en-US" sz="2400" dirty="0" smtClean="0"/>
              <a:t>The niche marketer requires less investment as produce limited goods for the niche market. The niche requires lower investment in production and marketing  activities.</a:t>
            </a:r>
          </a:p>
          <a:p>
            <a:r>
              <a:rPr lang="en-US" sz="2400" dirty="0" smtClean="0"/>
              <a:t/>
            </a:r>
            <a:br>
              <a:rPr lang="en-US" sz="2400" dirty="0" smtClean="0"/>
            </a:br>
            <a:r>
              <a:rPr lang="en-US" sz="2400" dirty="0" smtClean="0"/>
              <a:t/>
            </a:r>
            <a:br>
              <a:rPr lang="en-US" sz="2400" dirty="0" smtClean="0"/>
            </a:b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1019</TotalTime>
  <Words>943</Words>
  <Application>Microsoft Office PowerPoint</Application>
  <PresentationFormat>On-screen Show (4:3)</PresentationFormat>
  <Paragraphs>160</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77</cp:revision>
  <dcterms:created xsi:type="dcterms:W3CDTF">2020-06-02T07:05:21Z</dcterms:created>
  <dcterms:modified xsi:type="dcterms:W3CDTF">2021-09-25T07:35:42Z</dcterms:modified>
</cp:coreProperties>
</file>